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77" r:id="rId4"/>
    <p:sldId id="262" r:id="rId5"/>
    <p:sldId id="278" r:id="rId6"/>
    <p:sldId id="279" r:id="rId7"/>
    <p:sldId id="281" r:id="rId8"/>
    <p:sldId id="28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CE76"/>
    <a:srgbClr val="FF3399"/>
    <a:srgbClr val="F0F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A464A-F79E-E2AC-09D8-21D4F675CC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69B21C-1C3A-9746-19E3-DC3BF21BE8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78266D-1055-483C-179D-9B6F64BD2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60967-23C1-4E3B-8FC7-534400E77746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50396-E024-5901-26E4-92E6C8897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1EB22-2FE8-31B3-B88D-8F1887B7C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B5665-B4A2-4B75-843C-4A676F60D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927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081D5-4EA1-8163-9953-3777CCB18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8E741E-6B49-EA20-1697-70B4F9DA39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C0210-2691-235E-7061-2ED4F81B5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60967-23C1-4E3B-8FC7-534400E77746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7B947-8433-F91E-8C3A-65B76866F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84A6D-AD79-12E9-F3F9-0597DE4DE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B5665-B4A2-4B75-843C-4A676F60D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97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AFAD43-A0A1-4067-DA60-B8DDDDF0B9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B4A591-8C08-D3FD-9837-340A4B8550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E1E1F-7FFC-0ABF-1EB0-EE24DE555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60967-23C1-4E3B-8FC7-534400E77746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665EF-9D13-BFEE-B9B8-CA803416F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F9B7D-AA59-E62E-9719-7815EF742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B5665-B4A2-4B75-843C-4A676F60D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01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8F2FB-1A09-DD3B-57C7-94BBC73C1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F7AF4-C229-D0D8-AADB-675BF9CE1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697DFB-064A-3968-D9ED-AF62EB48B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60967-23C1-4E3B-8FC7-534400E77746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049E7-1DAF-12F2-D4B9-B0D752377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CB26A-D43A-730D-4155-DAE346C55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B5665-B4A2-4B75-843C-4A676F60D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78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96753-C43A-B7E0-69E6-24F3AA4DE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CFF48A-01FD-73B2-884F-411A77C303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E13EF-CB4D-C0BD-66C1-E0850FF80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60967-23C1-4E3B-8FC7-534400E77746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B9713-3DE3-E167-1A36-7AE129EF6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77113-CBBE-6E93-1A38-0EA95A043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B5665-B4A2-4B75-843C-4A676F60D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78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05FBF-38F8-51D8-BEF0-F4007355F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B9CB66-9934-2FCA-76E3-D1D7E3EBE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7E63F3-6B52-745A-3937-DB5B0F69CA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E9D5C6-2EA1-D9D4-0C48-8018FF653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60967-23C1-4E3B-8FC7-534400E77746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5AB20C-BF5A-DF71-6EE9-0DB003555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F8F855-C6EA-A24D-A05F-BF8F16493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B5665-B4A2-4B75-843C-4A676F60D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25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281F7-9D74-9CFB-6BD0-BBB3AF469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148D1F-8974-1807-BA7C-11D2C108A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9DE05D-A3BB-DFC3-9B72-B75986178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82582D-5122-0936-1724-632F6C23BC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E63E0C-FB8D-74F7-3A9F-7E1E59107A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087E5A-9D0A-DEB2-F900-BC7360FDD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60967-23C1-4E3B-8FC7-534400E77746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2CEAE2-3471-65C3-CB34-80CCA4165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650E13-BD06-149B-3B39-9CB664F0B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B5665-B4A2-4B75-843C-4A676F60D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38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9D029-0CDC-DADF-38B5-94E862854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553004-C5E2-60CD-AE13-DA991823A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60967-23C1-4E3B-8FC7-534400E77746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AD81AE-D960-469B-0569-6008DE66C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8C9AC-6C62-FABB-BADA-723E16E87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B5665-B4A2-4B75-843C-4A676F60D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98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B3FFC-8950-A064-94D2-1A6A37819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60967-23C1-4E3B-8FC7-534400E77746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49664D-9203-6E42-9A74-BB04598BC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BD2E1D-D46A-3B25-41DA-68B8A44ED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B5665-B4A2-4B75-843C-4A676F60D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175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9796D-95FF-45FC-F0A2-0B5CD588A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35855-608E-9452-0B78-3F3F38B5F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C2D1FD-E288-CFCA-D9EC-5464833DFB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E97919-DD5B-D592-9D0F-AA07D403D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60967-23C1-4E3B-8FC7-534400E77746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6E0144-0B7C-E668-9960-39790F7C4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969540-6E30-41C7-929C-4DBE87FDD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B5665-B4A2-4B75-843C-4A676F60D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65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F199F-5EE9-84E8-8B1D-9AB13C20D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221CC2-0439-CD85-9AF8-8FA46F41D5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07161E-BA8F-95F2-3693-45C0A495D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08D741-BF34-0387-392F-7E3978C8B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60967-23C1-4E3B-8FC7-534400E77746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ED1CA6-A624-DA57-840C-5F667F419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8AD769-5A54-B422-1F1A-D394F5164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B5665-B4A2-4B75-843C-4A676F60D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539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6E0A75-CBD3-E680-D6BF-A98A4EA24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7DFA4-4B83-BED3-69F2-467E7A505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D8887E-1517-2CE4-E76F-4493F8F68D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60967-23C1-4E3B-8FC7-534400E77746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E5C1F-B9D3-0127-3F6E-021C4EB56D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F6BA4-6646-6E60-FA7E-F9664294B0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B5665-B4A2-4B75-843C-4A676F60D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51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A257E56-DDD6-1B98-7683-077164C54671}"/>
              </a:ext>
            </a:extLst>
          </p:cNvPr>
          <p:cNvSpPr txBox="1">
            <a:spLocks/>
          </p:cNvSpPr>
          <p:nvPr/>
        </p:nvSpPr>
        <p:spPr>
          <a:xfrm>
            <a:off x="8965" y="1774"/>
            <a:ext cx="3039035" cy="912626"/>
          </a:xfrm>
          <a:prstGeom prst="rect">
            <a:avLst/>
          </a:prstGeom>
          <a:solidFill>
            <a:srgbClr val="FF3399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latin typeface="+mn-lt"/>
                <a:cs typeface="Akhbar MT" pitchFamily="2" charset="-78"/>
              </a:rPr>
              <a:t>projectiles</a:t>
            </a:r>
            <a:endParaRPr lang="en-US" sz="4800" b="1" baseline="-25000" dirty="0">
              <a:solidFill>
                <a:srgbClr val="FFFF00"/>
              </a:solidFill>
              <a:latin typeface="+mn-lt"/>
              <a:cs typeface="Akhbar MT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4309F3-38C1-5A96-AA1B-4FEAEC3F36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598" y="2249778"/>
            <a:ext cx="3843207" cy="311000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7A308F74-3DB0-98A9-FAA7-BE404BE7F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8032"/>
            <a:ext cx="10515600" cy="832656"/>
          </a:xfrm>
        </p:spPr>
        <p:txBody>
          <a:bodyPr>
            <a:normAutofit/>
          </a:bodyPr>
          <a:lstStyle/>
          <a:p>
            <a:r>
              <a:rPr lang="en-US" sz="3600" b="1" dirty="0"/>
              <a:t>Review: resolving vectors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AC7EA10-6F04-3BE5-FCA8-9233A940ED4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Example: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Find the vertical and horizontal components of the following: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6F582E5-2465-DB60-935A-D0F4EA1B0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752977" y="5034213"/>
            <a:ext cx="1551010" cy="1142750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100FB0D-CA12-73AF-27B6-7E0D24CAE0FC}"/>
              </a:ext>
            </a:extLst>
          </p:cNvPr>
          <p:cNvCxnSpPr>
            <a:cxnSpLocks/>
          </p:cNvCxnSpPr>
          <p:nvPr/>
        </p:nvCxnSpPr>
        <p:spPr>
          <a:xfrm flipV="1">
            <a:off x="1991236" y="4546948"/>
            <a:ext cx="2017093" cy="98830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FCAAA8-060C-6C15-B2B9-FBC26A305208}"/>
              </a:ext>
            </a:extLst>
          </p:cNvPr>
          <p:cNvCxnSpPr/>
          <p:nvPr/>
        </p:nvCxnSpPr>
        <p:spPr>
          <a:xfrm>
            <a:off x="838200" y="5999967"/>
            <a:ext cx="4948583" cy="0"/>
          </a:xfrm>
          <a:prstGeom prst="line">
            <a:avLst/>
          </a:prstGeom>
          <a:ln>
            <a:solidFill>
              <a:srgbClr val="86CE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rc 19">
            <a:extLst>
              <a:ext uri="{FF2B5EF4-FFF2-40B4-BE49-F238E27FC236}">
                <a16:creationId xmlns:a16="http://schemas.microsoft.com/office/drawing/2014/main" id="{A2C22138-6DAE-C7F7-08F1-4D317B01DC73}"/>
              </a:ext>
            </a:extLst>
          </p:cNvPr>
          <p:cNvSpPr/>
          <p:nvPr/>
        </p:nvSpPr>
        <p:spPr>
          <a:xfrm rot="1437173">
            <a:off x="1778695" y="5441336"/>
            <a:ext cx="638828" cy="826718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0F3107F-22AF-4563-9071-6A06B8B79786}"/>
              </a:ext>
            </a:extLst>
          </p:cNvPr>
          <p:cNvSpPr txBox="1"/>
          <p:nvPr/>
        </p:nvSpPr>
        <p:spPr>
          <a:xfrm>
            <a:off x="2427359" y="5479820"/>
            <a:ext cx="1722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32°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F61E488-6A26-94EC-2A27-43078BA2E17D}"/>
              </a:ext>
            </a:extLst>
          </p:cNvPr>
          <p:cNvSpPr txBox="1"/>
          <p:nvPr/>
        </p:nvSpPr>
        <p:spPr>
          <a:xfrm>
            <a:off x="2139351" y="4623070"/>
            <a:ext cx="836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16 m/s</a:t>
            </a:r>
          </a:p>
        </p:txBody>
      </p:sp>
    </p:spTree>
    <p:extLst>
      <p:ext uri="{BB962C8B-B14F-4D97-AF65-F5344CB8AC3E}">
        <p14:creationId xmlns:p14="http://schemas.microsoft.com/office/powerpoint/2010/main" val="4208541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A257E56-DDD6-1B98-7683-077164C54671}"/>
              </a:ext>
            </a:extLst>
          </p:cNvPr>
          <p:cNvSpPr txBox="1">
            <a:spLocks/>
          </p:cNvSpPr>
          <p:nvPr/>
        </p:nvSpPr>
        <p:spPr>
          <a:xfrm>
            <a:off x="8965" y="1774"/>
            <a:ext cx="3039035" cy="912626"/>
          </a:xfrm>
          <a:prstGeom prst="rect">
            <a:avLst/>
          </a:prstGeom>
          <a:solidFill>
            <a:srgbClr val="FF3399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latin typeface="+mn-lt"/>
                <a:cs typeface="Akhbar MT" pitchFamily="2" charset="-78"/>
              </a:rPr>
              <a:t>projectiles</a:t>
            </a:r>
            <a:endParaRPr lang="en-US" sz="4800" b="1" baseline="-25000" dirty="0">
              <a:solidFill>
                <a:srgbClr val="FFFF00"/>
              </a:solidFill>
              <a:latin typeface="+mn-lt"/>
              <a:cs typeface="Akhbar MT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4309F3-38C1-5A96-AA1B-4FEAEC3F36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598" y="2249778"/>
            <a:ext cx="3843207" cy="311000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7A308F74-3DB0-98A9-FAA7-BE404BE7F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AC7EA10-6F04-3BE5-FCA8-9233A940ED4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Example: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Find the vertical and horizontal components of the following: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6F582E5-2465-DB60-935A-D0F4EA1B0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752977" y="5034213"/>
            <a:ext cx="1551010" cy="1142750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100FB0D-CA12-73AF-27B6-7E0D24CAE0FC}"/>
              </a:ext>
            </a:extLst>
          </p:cNvPr>
          <p:cNvCxnSpPr>
            <a:cxnSpLocks/>
          </p:cNvCxnSpPr>
          <p:nvPr/>
        </p:nvCxnSpPr>
        <p:spPr>
          <a:xfrm flipV="1">
            <a:off x="1889094" y="4001294"/>
            <a:ext cx="1539906" cy="143705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FCAAA8-060C-6C15-B2B9-FBC26A305208}"/>
              </a:ext>
            </a:extLst>
          </p:cNvPr>
          <p:cNvCxnSpPr>
            <a:cxnSpLocks/>
          </p:cNvCxnSpPr>
          <p:nvPr/>
        </p:nvCxnSpPr>
        <p:spPr>
          <a:xfrm>
            <a:off x="838200" y="5999967"/>
            <a:ext cx="4948583" cy="0"/>
          </a:xfrm>
          <a:prstGeom prst="line">
            <a:avLst/>
          </a:prstGeom>
          <a:ln>
            <a:solidFill>
              <a:srgbClr val="86CE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rc 19">
            <a:extLst>
              <a:ext uri="{FF2B5EF4-FFF2-40B4-BE49-F238E27FC236}">
                <a16:creationId xmlns:a16="http://schemas.microsoft.com/office/drawing/2014/main" id="{A2C22138-6DAE-C7F7-08F1-4D317B01DC73}"/>
              </a:ext>
            </a:extLst>
          </p:cNvPr>
          <p:cNvSpPr/>
          <p:nvPr/>
        </p:nvSpPr>
        <p:spPr>
          <a:xfrm rot="397126">
            <a:off x="431282" y="4704944"/>
            <a:ext cx="1292294" cy="826718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0F3107F-22AF-4563-9071-6A06B8B79786}"/>
              </a:ext>
            </a:extLst>
          </p:cNvPr>
          <p:cNvSpPr txBox="1"/>
          <p:nvPr/>
        </p:nvSpPr>
        <p:spPr>
          <a:xfrm>
            <a:off x="1288458" y="4203089"/>
            <a:ext cx="1722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45°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07947F1-5652-FDAE-DA89-02953A103BA7}"/>
              </a:ext>
            </a:extLst>
          </p:cNvPr>
          <p:cNvCxnSpPr>
            <a:cxnSpLocks/>
          </p:cNvCxnSpPr>
          <p:nvPr/>
        </p:nvCxnSpPr>
        <p:spPr>
          <a:xfrm flipV="1">
            <a:off x="838200" y="3514725"/>
            <a:ext cx="0" cy="2485242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5">
            <a:extLst>
              <a:ext uri="{FF2B5EF4-FFF2-40B4-BE49-F238E27FC236}">
                <a16:creationId xmlns:a16="http://schemas.microsoft.com/office/drawing/2014/main" id="{8D54166A-544A-6D4B-DB82-32FEEA39F780}"/>
              </a:ext>
            </a:extLst>
          </p:cNvPr>
          <p:cNvSpPr txBox="1">
            <a:spLocks/>
          </p:cNvSpPr>
          <p:nvPr/>
        </p:nvSpPr>
        <p:spPr>
          <a:xfrm>
            <a:off x="838200" y="858032"/>
            <a:ext cx="10515600" cy="832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/>
              <a:t>Review: resolving vectors</a:t>
            </a:r>
            <a:endParaRPr lang="en-US" sz="36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2134045-AD47-2420-145A-C8E98EEDC217}"/>
              </a:ext>
            </a:extLst>
          </p:cNvPr>
          <p:cNvSpPr txBox="1"/>
          <p:nvPr/>
        </p:nvSpPr>
        <p:spPr>
          <a:xfrm>
            <a:off x="1798791" y="4535154"/>
            <a:ext cx="836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16 m/s</a:t>
            </a:r>
          </a:p>
        </p:txBody>
      </p:sp>
    </p:spTree>
    <p:extLst>
      <p:ext uri="{BB962C8B-B14F-4D97-AF65-F5344CB8AC3E}">
        <p14:creationId xmlns:p14="http://schemas.microsoft.com/office/powerpoint/2010/main" val="3038558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A257E56-DDD6-1B98-7683-077164C54671}"/>
              </a:ext>
            </a:extLst>
          </p:cNvPr>
          <p:cNvSpPr txBox="1">
            <a:spLocks/>
          </p:cNvSpPr>
          <p:nvPr/>
        </p:nvSpPr>
        <p:spPr>
          <a:xfrm>
            <a:off x="8965" y="1774"/>
            <a:ext cx="3039035" cy="912626"/>
          </a:xfrm>
          <a:prstGeom prst="rect">
            <a:avLst/>
          </a:prstGeom>
          <a:solidFill>
            <a:srgbClr val="FF3399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latin typeface="+mn-lt"/>
                <a:cs typeface="Akhbar MT" pitchFamily="2" charset="-78"/>
              </a:rPr>
              <a:t>projectiles</a:t>
            </a:r>
            <a:endParaRPr lang="en-US" sz="4800" b="1" baseline="-25000" dirty="0">
              <a:solidFill>
                <a:srgbClr val="FFFF00"/>
              </a:solidFill>
              <a:latin typeface="+mn-lt"/>
              <a:cs typeface="Akhbar MT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4309F3-38C1-5A96-AA1B-4FEAEC3F36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598" y="2249778"/>
            <a:ext cx="3843207" cy="311000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7A308F74-3DB0-98A9-FAA7-BE404BE7F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AC7EA10-6F04-3BE5-FCA8-9233A940ED4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Example: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Find the vertical and horizontal components of the following: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6F582E5-2465-DB60-935A-D0F4EA1B0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752977" y="5034213"/>
            <a:ext cx="1551010" cy="1142750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100FB0D-CA12-73AF-27B6-7E0D24CAE0FC}"/>
              </a:ext>
            </a:extLst>
          </p:cNvPr>
          <p:cNvCxnSpPr>
            <a:cxnSpLocks/>
          </p:cNvCxnSpPr>
          <p:nvPr/>
        </p:nvCxnSpPr>
        <p:spPr>
          <a:xfrm flipV="1">
            <a:off x="1627193" y="3524144"/>
            <a:ext cx="732851" cy="183680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FCAAA8-060C-6C15-B2B9-FBC26A305208}"/>
              </a:ext>
            </a:extLst>
          </p:cNvPr>
          <p:cNvCxnSpPr>
            <a:cxnSpLocks/>
          </p:cNvCxnSpPr>
          <p:nvPr/>
        </p:nvCxnSpPr>
        <p:spPr>
          <a:xfrm>
            <a:off x="838200" y="5999967"/>
            <a:ext cx="4948583" cy="0"/>
          </a:xfrm>
          <a:prstGeom prst="line">
            <a:avLst/>
          </a:prstGeom>
          <a:ln>
            <a:solidFill>
              <a:srgbClr val="86CE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rc 19">
            <a:extLst>
              <a:ext uri="{FF2B5EF4-FFF2-40B4-BE49-F238E27FC236}">
                <a16:creationId xmlns:a16="http://schemas.microsoft.com/office/drawing/2014/main" id="{A2C22138-6DAE-C7F7-08F1-4D317B01DC73}"/>
              </a:ext>
            </a:extLst>
          </p:cNvPr>
          <p:cNvSpPr/>
          <p:nvPr/>
        </p:nvSpPr>
        <p:spPr>
          <a:xfrm rot="397126">
            <a:off x="194762" y="4726096"/>
            <a:ext cx="1333172" cy="826718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0F3107F-22AF-4563-9071-6A06B8B79786}"/>
              </a:ext>
            </a:extLst>
          </p:cNvPr>
          <p:cNvSpPr txBox="1"/>
          <p:nvPr/>
        </p:nvSpPr>
        <p:spPr>
          <a:xfrm>
            <a:off x="1104147" y="4330376"/>
            <a:ext cx="1722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14°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07947F1-5652-FDAE-DA89-02953A103BA7}"/>
              </a:ext>
            </a:extLst>
          </p:cNvPr>
          <p:cNvCxnSpPr>
            <a:cxnSpLocks/>
          </p:cNvCxnSpPr>
          <p:nvPr/>
        </p:nvCxnSpPr>
        <p:spPr>
          <a:xfrm flipV="1">
            <a:off x="838200" y="3514725"/>
            <a:ext cx="0" cy="2485242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5">
            <a:extLst>
              <a:ext uri="{FF2B5EF4-FFF2-40B4-BE49-F238E27FC236}">
                <a16:creationId xmlns:a16="http://schemas.microsoft.com/office/drawing/2014/main" id="{CC9B484D-016F-1E61-4A92-A813E3325AFA}"/>
              </a:ext>
            </a:extLst>
          </p:cNvPr>
          <p:cNvSpPr txBox="1">
            <a:spLocks/>
          </p:cNvSpPr>
          <p:nvPr/>
        </p:nvSpPr>
        <p:spPr>
          <a:xfrm>
            <a:off x="838200" y="858032"/>
            <a:ext cx="10515600" cy="832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/>
              <a:t>Review: resolving vectors</a:t>
            </a:r>
            <a:endParaRPr lang="en-US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194F34-ADB7-A493-A83A-F6AF307BA1B5}"/>
              </a:ext>
            </a:extLst>
          </p:cNvPr>
          <p:cNvSpPr txBox="1"/>
          <p:nvPr/>
        </p:nvSpPr>
        <p:spPr>
          <a:xfrm>
            <a:off x="2139351" y="4623070"/>
            <a:ext cx="836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16 m/s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587AB7-67F8-1A6B-BCC4-C71A653B1E6B}"/>
              </a:ext>
            </a:extLst>
          </p:cNvPr>
          <p:cNvSpPr txBox="1"/>
          <p:nvPr/>
        </p:nvSpPr>
        <p:spPr>
          <a:xfrm>
            <a:off x="3441940" y="3631721"/>
            <a:ext cx="4304581" cy="830997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</a:rPr>
              <a:t>Using SUVAT, calculate the highest distance the ball will go.</a:t>
            </a:r>
          </a:p>
        </p:txBody>
      </p:sp>
    </p:spTree>
    <p:extLst>
      <p:ext uri="{BB962C8B-B14F-4D97-AF65-F5344CB8AC3E}">
        <p14:creationId xmlns:p14="http://schemas.microsoft.com/office/powerpoint/2010/main" val="3781367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735C72-3FA5-8EBB-4E3B-24D79737EB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365" y="1222327"/>
            <a:ext cx="11869270" cy="4646627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SUVAT</a:t>
            </a:r>
            <a:r>
              <a:rPr lang="en-US" sz="3200" dirty="0"/>
              <a:t> eqns. are equations that describe the motion of objects under </a:t>
            </a:r>
            <a:r>
              <a:rPr lang="en-US" sz="3200" u="sng" dirty="0"/>
              <a:t>constant</a:t>
            </a:r>
            <a:r>
              <a:rPr lang="en-US" sz="3200" dirty="0"/>
              <a:t> acceleration</a:t>
            </a:r>
          </a:p>
          <a:p>
            <a:pPr algn="l"/>
            <a:endParaRPr lang="en-US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 - distance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u – initial speed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v – final speed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 - acceleration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 - time</a:t>
            </a:r>
          </a:p>
          <a:p>
            <a:pPr algn="l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0A5C32-D068-72D2-8BA5-47FE8186C4C4}"/>
              </a:ext>
            </a:extLst>
          </p:cNvPr>
          <p:cNvSpPr txBox="1"/>
          <p:nvPr/>
        </p:nvSpPr>
        <p:spPr>
          <a:xfrm>
            <a:off x="10067365" y="304800"/>
            <a:ext cx="1757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Page 50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F81E4F3-699A-965A-B685-1955FCDA1CBC}"/>
              </a:ext>
            </a:extLst>
          </p:cNvPr>
          <p:cNvSpPr txBox="1">
            <a:spLocks/>
          </p:cNvSpPr>
          <p:nvPr/>
        </p:nvSpPr>
        <p:spPr>
          <a:xfrm>
            <a:off x="8965" y="1774"/>
            <a:ext cx="3039035" cy="912626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latin typeface="+mn-lt"/>
                <a:cs typeface="Akhbar MT" pitchFamily="2" charset="-78"/>
              </a:rPr>
              <a:t>SUVAT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6">
                <a:extLst>
                  <a:ext uri="{FF2B5EF4-FFF2-40B4-BE49-F238E27FC236}">
                    <a16:creationId xmlns:a16="http://schemas.microsoft.com/office/drawing/2014/main" id="{EF07DC61-4202-70AE-B269-95EE6C358C48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51230" y="2406770"/>
              <a:ext cx="7579405" cy="346218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647571">
                      <a:extLst>
                        <a:ext uri="{9D8B030D-6E8A-4147-A177-3AD203B41FA5}">
                          <a16:colId xmlns:a16="http://schemas.microsoft.com/office/drawing/2014/main" val="261099505"/>
                        </a:ext>
                      </a:extLst>
                    </a:gridCol>
                    <a:gridCol w="3931834">
                      <a:extLst>
                        <a:ext uri="{9D8B030D-6E8A-4147-A177-3AD203B41FA5}">
                          <a16:colId xmlns:a16="http://schemas.microsoft.com/office/drawing/2014/main" val="588714870"/>
                        </a:ext>
                      </a:extLst>
                    </a:gridCol>
                  </a:tblGrid>
                  <a:tr h="61641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SUVAT equation</a:t>
                          </a: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70C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Quantity not used</a:t>
                          </a: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70C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7458231"/>
                      </a:ext>
                    </a:extLst>
                  </a:tr>
                  <a:tr h="61641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v = u + at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distance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8924114"/>
                      </a:ext>
                    </a:extLst>
                  </a:tr>
                  <a:tr h="8170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s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num>
                                <m:den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800" dirty="0"/>
                            <a:t> t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acceleration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97262902"/>
                      </a:ext>
                    </a:extLst>
                  </a:tr>
                  <a:tr h="79585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s = </a:t>
                          </a:r>
                          <a:r>
                            <a:rPr lang="en-US" sz="2800" dirty="0" err="1"/>
                            <a:t>ut</a:t>
                          </a:r>
                          <a:r>
                            <a:rPr lang="en-US" sz="2800" dirty="0"/>
                            <a:t> +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800" dirty="0"/>
                            <a:t> a t²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final velocity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10263805"/>
                      </a:ext>
                    </a:extLst>
                  </a:tr>
                  <a:tr h="61641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V² = u² + 2as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time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8153568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6">
                <a:extLst>
                  <a:ext uri="{FF2B5EF4-FFF2-40B4-BE49-F238E27FC236}">
                    <a16:creationId xmlns:a16="http://schemas.microsoft.com/office/drawing/2014/main" id="{EF07DC61-4202-70AE-B269-95EE6C358C48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51230" y="2406770"/>
              <a:ext cx="7579405" cy="346218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647571">
                      <a:extLst>
                        <a:ext uri="{9D8B030D-6E8A-4147-A177-3AD203B41FA5}">
                          <a16:colId xmlns:a16="http://schemas.microsoft.com/office/drawing/2014/main" val="261099505"/>
                        </a:ext>
                      </a:extLst>
                    </a:gridCol>
                    <a:gridCol w="3931834">
                      <a:extLst>
                        <a:ext uri="{9D8B030D-6E8A-4147-A177-3AD203B41FA5}">
                          <a16:colId xmlns:a16="http://schemas.microsoft.com/office/drawing/2014/main" val="588714870"/>
                        </a:ext>
                      </a:extLst>
                    </a:gridCol>
                  </a:tblGrid>
                  <a:tr h="61641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SUVAT equation</a:t>
                          </a: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70C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Quantity not used</a:t>
                          </a: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70C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7458231"/>
                      </a:ext>
                    </a:extLst>
                  </a:tr>
                  <a:tr h="61641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v = u + at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distance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8924114"/>
                      </a:ext>
                    </a:extLst>
                  </a:tr>
                  <a:tr h="81707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7" t="-152239" r="-108013" b="-1888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acceleration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97262902"/>
                      </a:ext>
                    </a:extLst>
                  </a:tr>
                  <a:tr h="7958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7" t="-258015" r="-108013" b="-931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final velocity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10263805"/>
                      </a:ext>
                    </a:extLst>
                  </a:tr>
                  <a:tr h="61641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V² = u² + 2as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time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8153568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BDE84D5E-18ED-B11C-7EED-6D14C702E5D1}"/>
              </a:ext>
            </a:extLst>
          </p:cNvPr>
          <p:cNvSpPr txBox="1"/>
          <p:nvPr/>
        </p:nvSpPr>
        <p:spPr>
          <a:xfrm>
            <a:off x="258792" y="6003985"/>
            <a:ext cx="113092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2060"/>
                </a:solidFill>
              </a:rPr>
              <a:t>* Falling objects have an acceleration of 9.8 m/s²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5A0FEA78-E22B-5492-A2F3-C3CCC0CEC5F9}"/>
              </a:ext>
            </a:extLst>
          </p:cNvPr>
          <p:cNvSpPr/>
          <p:nvPr/>
        </p:nvSpPr>
        <p:spPr>
          <a:xfrm>
            <a:off x="2044460" y="3597215"/>
            <a:ext cx="2303253" cy="664234"/>
          </a:xfrm>
          <a:prstGeom prst="wedgeRoundRectCallout">
            <a:avLst>
              <a:gd name="adj1" fmla="val 68753"/>
              <a:gd name="adj2" fmla="val 16154"/>
              <a:gd name="adj3" fmla="val 16667"/>
            </a:avLst>
          </a:prstGeom>
          <a:solidFill>
            <a:srgbClr val="F0F018">
              <a:alpha val="85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00B050"/>
                </a:solidFill>
              </a:rPr>
              <a:t>Similar to s = v x t</a:t>
            </a:r>
          </a:p>
        </p:txBody>
      </p:sp>
    </p:spTree>
    <p:extLst>
      <p:ext uri="{BB962C8B-B14F-4D97-AF65-F5344CB8AC3E}">
        <p14:creationId xmlns:p14="http://schemas.microsoft.com/office/powerpoint/2010/main" val="3522730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A257E56-DDD6-1B98-7683-077164C54671}"/>
              </a:ext>
            </a:extLst>
          </p:cNvPr>
          <p:cNvSpPr txBox="1">
            <a:spLocks/>
          </p:cNvSpPr>
          <p:nvPr/>
        </p:nvSpPr>
        <p:spPr>
          <a:xfrm>
            <a:off x="8965" y="1774"/>
            <a:ext cx="3039035" cy="912626"/>
          </a:xfrm>
          <a:prstGeom prst="rect">
            <a:avLst/>
          </a:prstGeom>
          <a:solidFill>
            <a:srgbClr val="FF3399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latin typeface="+mn-lt"/>
                <a:cs typeface="Akhbar MT" pitchFamily="2" charset="-78"/>
              </a:rPr>
              <a:t>projectiles</a:t>
            </a:r>
            <a:endParaRPr lang="en-US" sz="4800" b="1" baseline="-25000" dirty="0">
              <a:solidFill>
                <a:srgbClr val="FFFF00"/>
              </a:solidFill>
              <a:latin typeface="+mn-lt"/>
              <a:cs typeface="Akhbar MT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4309F3-38C1-5A96-AA1B-4FEAEC3F36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598" y="2249778"/>
            <a:ext cx="3843207" cy="311000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7A308F74-3DB0-98A9-FAA7-BE404BE7F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AC7EA10-6F04-3BE5-FCA8-9233A940ED4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Example: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Find the vertical and horizontal components of the following: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6F582E5-2465-DB60-935A-D0F4EA1B0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752977" y="5034213"/>
            <a:ext cx="1551010" cy="1142750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100FB0D-CA12-73AF-27B6-7E0D24CAE0FC}"/>
              </a:ext>
            </a:extLst>
          </p:cNvPr>
          <p:cNvCxnSpPr>
            <a:cxnSpLocks/>
          </p:cNvCxnSpPr>
          <p:nvPr/>
        </p:nvCxnSpPr>
        <p:spPr>
          <a:xfrm flipV="1">
            <a:off x="1627193" y="3524144"/>
            <a:ext cx="732851" cy="183680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FCAAA8-060C-6C15-B2B9-FBC26A305208}"/>
              </a:ext>
            </a:extLst>
          </p:cNvPr>
          <p:cNvCxnSpPr>
            <a:cxnSpLocks/>
          </p:cNvCxnSpPr>
          <p:nvPr/>
        </p:nvCxnSpPr>
        <p:spPr>
          <a:xfrm>
            <a:off x="838200" y="5999967"/>
            <a:ext cx="4948583" cy="0"/>
          </a:xfrm>
          <a:prstGeom prst="line">
            <a:avLst/>
          </a:prstGeom>
          <a:ln>
            <a:solidFill>
              <a:srgbClr val="86CE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rc 19">
            <a:extLst>
              <a:ext uri="{FF2B5EF4-FFF2-40B4-BE49-F238E27FC236}">
                <a16:creationId xmlns:a16="http://schemas.microsoft.com/office/drawing/2014/main" id="{A2C22138-6DAE-C7F7-08F1-4D317B01DC73}"/>
              </a:ext>
            </a:extLst>
          </p:cNvPr>
          <p:cNvSpPr/>
          <p:nvPr/>
        </p:nvSpPr>
        <p:spPr>
          <a:xfrm rot="397126">
            <a:off x="194762" y="4726096"/>
            <a:ext cx="1333172" cy="826718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0F3107F-22AF-4563-9071-6A06B8B79786}"/>
              </a:ext>
            </a:extLst>
          </p:cNvPr>
          <p:cNvSpPr txBox="1"/>
          <p:nvPr/>
        </p:nvSpPr>
        <p:spPr>
          <a:xfrm>
            <a:off x="1104147" y="4330376"/>
            <a:ext cx="1722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14°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07947F1-5652-FDAE-DA89-02953A103BA7}"/>
              </a:ext>
            </a:extLst>
          </p:cNvPr>
          <p:cNvCxnSpPr>
            <a:cxnSpLocks/>
          </p:cNvCxnSpPr>
          <p:nvPr/>
        </p:nvCxnSpPr>
        <p:spPr>
          <a:xfrm flipV="1">
            <a:off x="838200" y="3514725"/>
            <a:ext cx="0" cy="2485242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5">
            <a:extLst>
              <a:ext uri="{FF2B5EF4-FFF2-40B4-BE49-F238E27FC236}">
                <a16:creationId xmlns:a16="http://schemas.microsoft.com/office/drawing/2014/main" id="{CC9B484D-016F-1E61-4A92-A813E3325AFA}"/>
              </a:ext>
            </a:extLst>
          </p:cNvPr>
          <p:cNvSpPr txBox="1">
            <a:spLocks/>
          </p:cNvSpPr>
          <p:nvPr/>
        </p:nvSpPr>
        <p:spPr>
          <a:xfrm>
            <a:off x="838200" y="858032"/>
            <a:ext cx="10515600" cy="832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/>
              <a:t>Review: resolving vectors</a:t>
            </a:r>
            <a:endParaRPr lang="en-US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194F34-ADB7-A493-A83A-F6AF307BA1B5}"/>
              </a:ext>
            </a:extLst>
          </p:cNvPr>
          <p:cNvSpPr txBox="1"/>
          <p:nvPr/>
        </p:nvSpPr>
        <p:spPr>
          <a:xfrm>
            <a:off x="2139351" y="4623070"/>
            <a:ext cx="836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16 m/s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85B497-AD96-0DAA-8E34-71813A557273}"/>
              </a:ext>
            </a:extLst>
          </p:cNvPr>
          <p:cNvSpPr txBox="1"/>
          <p:nvPr/>
        </p:nvSpPr>
        <p:spPr>
          <a:xfrm>
            <a:off x="3441940" y="3631721"/>
            <a:ext cx="4304581" cy="830997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</a:rPr>
              <a:t>Calculate the horizontal distance the ball will cross ?</a:t>
            </a:r>
          </a:p>
        </p:txBody>
      </p:sp>
    </p:spTree>
    <p:extLst>
      <p:ext uri="{BB962C8B-B14F-4D97-AF65-F5344CB8AC3E}">
        <p14:creationId xmlns:p14="http://schemas.microsoft.com/office/powerpoint/2010/main" val="322108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A257E56-DDD6-1B98-7683-077164C54671}"/>
              </a:ext>
            </a:extLst>
          </p:cNvPr>
          <p:cNvSpPr txBox="1">
            <a:spLocks/>
          </p:cNvSpPr>
          <p:nvPr/>
        </p:nvSpPr>
        <p:spPr>
          <a:xfrm>
            <a:off x="8965" y="1774"/>
            <a:ext cx="3039035" cy="912626"/>
          </a:xfrm>
          <a:prstGeom prst="rect">
            <a:avLst/>
          </a:prstGeom>
          <a:solidFill>
            <a:srgbClr val="FF3399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latin typeface="+mn-lt"/>
                <a:cs typeface="Akhbar MT" pitchFamily="2" charset="-78"/>
              </a:rPr>
              <a:t>projectiles</a:t>
            </a:r>
            <a:endParaRPr lang="en-US" sz="4800" b="1" baseline="-25000" dirty="0">
              <a:solidFill>
                <a:srgbClr val="FFFF00"/>
              </a:solidFill>
              <a:latin typeface="+mn-lt"/>
              <a:cs typeface="Akhbar MT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4309F3-38C1-5A96-AA1B-4FEAEC3F36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598" y="2249778"/>
            <a:ext cx="3843207" cy="311000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7A308F74-3DB0-98A9-FAA7-BE404BE7F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AC7EA10-6F04-3BE5-FCA8-9233A940ED4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Example: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Find the vertical and horizontal components of the following: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6F582E5-2465-DB60-935A-D0F4EA1B0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752977" y="5034213"/>
            <a:ext cx="1551010" cy="1142750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100FB0D-CA12-73AF-27B6-7E0D24CAE0FC}"/>
              </a:ext>
            </a:extLst>
          </p:cNvPr>
          <p:cNvCxnSpPr>
            <a:cxnSpLocks/>
          </p:cNvCxnSpPr>
          <p:nvPr/>
        </p:nvCxnSpPr>
        <p:spPr>
          <a:xfrm flipV="1">
            <a:off x="1627193" y="3524144"/>
            <a:ext cx="732851" cy="183680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FCAAA8-060C-6C15-B2B9-FBC26A305208}"/>
              </a:ext>
            </a:extLst>
          </p:cNvPr>
          <p:cNvCxnSpPr>
            <a:cxnSpLocks/>
          </p:cNvCxnSpPr>
          <p:nvPr/>
        </p:nvCxnSpPr>
        <p:spPr>
          <a:xfrm>
            <a:off x="838200" y="5999967"/>
            <a:ext cx="4948583" cy="0"/>
          </a:xfrm>
          <a:prstGeom prst="line">
            <a:avLst/>
          </a:prstGeom>
          <a:ln>
            <a:solidFill>
              <a:srgbClr val="86CE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rc 19">
            <a:extLst>
              <a:ext uri="{FF2B5EF4-FFF2-40B4-BE49-F238E27FC236}">
                <a16:creationId xmlns:a16="http://schemas.microsoft.com/office/drawing/2014/main" id="{A2C22138-6DAE-C7F7-08F1-4D317B01DC73}"/>
              </a:ext>
            </a:extLst>
          </p:cNvPr>
          <p:cNvSpPr/>
          <p:nvPr/>
        </p:nvSpPr>
        <p:spPr>
          <a:xfrm rot="397126">
            <a:off x="194762" y="4726096"/>
            <a:ext cx="1333172" cy="826718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0F3107F-22AF-4563-9071-6A06B8B79786}"/>
              </a:ext>
            </a:extLst>
          </p:cNvPr>
          <p:cNvSpPr txBox="1"/>
          <p:nvPr/>
        </p:nvSpPr>
        <p:spPr>
          <a:xfrm>
            <a:off x="1104147" y="4330376"/>
            <a:ext cx="1722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14°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07947F1-5652-FDAE-DA89-02953A103BA7}"/>
              </a:ext>
            </a:extLst>
          </p:cNvPr>
          <p:cNvCxnSpPr>
            <a:cxnSpLocks/>
          </p:cNvCxnSpPr>
          <p:nvPr/>
        </p:nvCxnSpPr>
        <p:spPr>
          <a:xfrm flipV="1">
            <a:off x="838200" y="3514725"/>
            <a:ext cx="0" cy="2485242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5">
            <a:extLst>
              <a:ext uri="{FF2B5EF4-FFF2-40B4-BE49-F238E27FC236}">
                <a16:creationId xmlns:a16="http://schemas.microsoft.com/office/drawing/2014/main" id="{CC9B484D-016F-1E61-4A92-A813E3325AFA}"/>
              </a:ext>
            </a:extLst>
          </p:cNvPr>
          <p:cNvSpPr txBox="1">
            <a:spLocks/>
          </p:cNvSpPr>
          <p:nvPr/>
        </p:nvSpPr>
        <p:spPr>
          <a:xfrm>
            <a:off x="838200" y="858032"/>
            <a:ext cx="10515600" cy="832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/>
              <a:t>Review: resolving vectors</a:t>
            </a:r>
            <a:endParaRPr lang="en-US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194F34-ADB7-A493-A83A-F6AF307BA1B5}"/>
              </a:ext>
            </a:extLst>
          </p:cNvPr>
          <p:cNvSpPr txBox="1"/>
          <p:nvPr/>
        </p:nvSpPr>
        <p:spPr>
          <a:xfrm>
            <a:off x="2139351" y="4623070"/>
            <a:ext cx="836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16 m/s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85B497-AD96-0DAA-8E34-71813A557273}"/>
              </a:ext>
            </a:extLst>
          </p:cNvPr>
          <p:cNvSpPr txBox="1"/>
          <p:nvPr/>
        </p:nvSpPr>
        <p:spPr>
          <a:xfrm>
            <a:off x="3441940" y="3631721"/>
            <a:ext cx="4304581" cy="830997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</a:rPr>
              <a:t>Calculate the horizontal distance the ball will cross ?</a:t>
            </a:r>
          </a:p>
        </p:txBody>
      </p:sp>
    </p:spTree>
    <p:extLst>
      <p:ext uri="{BB962C8B-B14F-4D97-AF65-F5344CB8AC3E}">
        <p14:creationId xmlns:p14="http://schemas.microsoft.com/office/powerpoint/2010/main" val="292936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A257E56-DDD6-1B98-7683-077164C54671}"/>
              </a:ext>
            </a:extLst>
          </p:cNvPr>
          <p:cNvSpPr txBox="1">
            <a:spLocks/>
          </p:cNvSpPr>
          <p:nvPr/>
        </p:nvSpPr>
        <p:spPr>
          <a:xfrm>
            <a:off x="8965" y="1774"/>
            <a:ext cx="3039035" cy="912626"/>
          </a:xfrm>
          <a:prstGeom prst="rect">
            <a:avLst/>
          </a:prstGeom>
          <a:solidFill>
            <a:srgbClr val="FF3399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latin typeface="+mn-lt"/>
                <a:cs typeface="Akhbar MT" pitchFamily="2" charset="-78"/>
              </a:rPr>
              <a:t>projectiles</a:t>
            </a:r>
            <a:endParaRPr lang="en-US" sz="4800" b="1" baseline="-25000" dirty="0">
              <a:solidFill>
                <a:srgbClr val="FFFF00"/>
              </a:solidFill>
              <a:latin typeface="+mn-lt"/>
              <a:cs typeface="Akhbar MT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4309F3-38C1-5A96-AA1B-4FEAEC3F36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598" y="2249778"/>
            <a:ext cx="3843207" cy="311000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7A308F74-3DB0-98A9-FAA7-BE404BE7F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AC7EA10-6F04-3BE5-FCA8-9233A940ED4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Example: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Find the vertical and horizontal components of the following: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6F582E5-2465-DB60-935A-D0F4EA1B0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752977" y="5034213"/>
            <a:ext cx="1551010" cy="1142750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100FB0D-CA12-73AF-27B6-7E0D24CAE0FC}"/>
              </a:ext>
            </a:extLst>
          </p:cNvPr>
          <p:cNvCxnSpPr>
            <a:cxnSpLocks/>
          </p:cNvCxnSpPr>
          <p:nvPr/>
        </p:nvCxnSpPr>
        <p:spPr>
          <a:xfrm flipV="1">
            <a:off x="1627193" y="3524144"/>
            <a:ext cx="732851" cy="183680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FCAAA8-060C-6C15-B2B9-FBC26A305208}"/>
              </a:ext>
            </a:extLst>
          </p:cNvPr>
          <p:cNvCxnSpPr>
            <a:cxnSpLocks/>
          </p:cNvCxnSpPr>
          <p:nvPr/>
        </p:nvCxnSpPr>
        <p:spPr>
          <a:xfrm>
            <a:off x="838200" y="5999967"/>
            <a:ext cx="4948583" cy="0"/>
          </a:xfrm>
          <a:prstGeom prst="line">
            <a:avLst/>
          </a:prstGeom>
          <a:ln>
            <a:solidFill>
              <a:srgbClr val="86CE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rc 19">
            <a:extLst>
              <a:ext uri="{FF2B5EF4-FFF2-40B4-BE49-F238E27FC236}">
                <a16:creationId xmlns:a16="http://schemas.microsoft.com/office/drawing/2014/main" id="{A2C22138-6DAE-C7F7-08F1-4D317B01DC73}"/>
              </a:ext>
            </a:extLst>
          </p:cNvPr>
          <p:cNvSpPr/>
          <p:nvPr/>
        </p:nvSpPr>
        <p:spPr>
          <a:xfrm rot="397126">
            <a:off x="194762" y="4726096"/>
            <a:ext cx="1333172" cy="826718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0F3107F-22AF-4563-9071-6A06B8B79786}"/>
              </a:ext>
            </a:extLst>
          </p:cNvPr>
          <p:cNvSpPr txBox="1"/>
          <p:nvPr/>
        </p:nvSpPr>
        <p:spPr>
          <a:xfrm>
            <a:off x="1104147" y="4330376"/>
            <a:ext cx="1722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14°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07947F1-5652-FDAE-DA89-02953A103BA7}"/>
              </a:ext>
            </a:extLst>
          </p:cNvPr>
          <p:cNvCxnSpPr>
            <a:cxnSpLocks/>
          </p:cNvCxnSpPr>
          <p:nvPr/>
        </p:nvCxnSpPr>
        <p:spPr>
          <a:xfrm flipV="1">
            <a:off x="838200" y="3514725"/>
            <a:ext cx="0" cy="2485242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5">
            <a:extLst>
              <a:ext uri="{FF2B5EF4-FFF2-40B4-BE49-F238E27FC236}">
                <a16:creationId xmlns:a16="http://schemas.microsoft.com/office/drawing/2014/main" id="{CC9B484D-016F-1E61-4A92-A813E3325AFA}"/>
              </a:ext>
            </a:extLst>
          </p:cNvPr>
          <p:cNvSpPr txBox="1">
            <a:spLocks/>
          </p:cNvSpPr>
          <p:nvPr/>
        </p:nvSpPr>
        <p:spPr>
          <a:xfrm>
            <a:off x="838200" y="858032"/>
            <a:ext cx="10515600" cy="832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/>
              <a:t>Review: resolving vectors</a:t>
            </a:r>
            <a:endParaRPr lang="en-US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194F34-ADB7-A493-A83A-F6AF307BA1B5}"/>
              </a:ext>
            </a:extLst>
          </p:cNvPr>
          <p:cNvSpPr txBox="1"/>
          <p:nvPr/>
        </p:nvSpPr>
        <p:spPr>
          <a:xfrm>
            <a:off x="2139351" y="4623070"/>
            <a:ext cx="836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16 m/s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85B497-AD96-0DAA-8E34-71813A557273}"/>
              </a:ext>
            </a:extLst>
          </p:cNvPr>
          <p:cNvSpPr txBox="1"/>
          <p:nvPr/>
        </p:nvSpPr>
        <p:spPr>
          <a:xfrm>
            <a:off x="3441940" y="3631721"/>
            <a:ext cx="4304581" cy="830997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</a:rPr>
              <a:t>Calculate the horizontal distance the ball will cross ?</a:t>
            </a:r>
          </a:p>
        </p:txBody>
      </p:sp>
    </p:spTree>
    <p:extLst>
      <p:ext uri="{BB962C8B-B14F-4D97-AF65-F5344CB8AC3E}">
        <p14:creationId xmlns:p14="http://schemas.microsoft.com/office/powerpoint/2010/main" val="432813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0405733-8C69-E155-F0B5-EA2E596320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752977" y="5034213"/>
            <a:ext cx="1551010" cy="114275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4A257E56-DDD6-1B98-7683-077164C54671}"/>
              </a:ext>
            </a:extLst>
          </p:cNvPr>
          <p:cNvSpPr txBox="1">
            <a:spLocks/>
          </p:cNvSpPr>
          <p:nvPr/>
        </p:nvSpPr>
        <p:spPr>
          <a:xfrm>
            <a:off x="8965" y="1774"/>
            <a:ext cx="3039035" cy="912626"/>
          </a:xfrm>
          <a:prstGeom prst="rect">
            <a:avLst/>
          </a:prstGeom>
          <a:solidFill>
            <a:srgbClr val="FF3399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latin typeface="+mn-lt"/>
                <a:cs typeface="Akhbar MT" pitchFamily="2" charset="-78"/>
              </a:rPr>
              <a:t>projectiles</a:t>
            </a:r>
            <a:endParaRPr lang="en-US" sz="4800" b="1" baseline="-25000" dirty="0">
              <a:solidFill>
                <a:srgbClr val="FFFF00"/>
              </a:solidFill>
              <a:latin typeface="+mn-lt"/>
              <a:cs typeface="Akhbar MT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4309F3-38C1-5A96-AA1B-4FEAEC3F36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9598" y="2249778"/>
            <a:ext cx="3843207" cy="311000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7A308F74-3DB0-98A9-FAA7-BE404BE7F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AC7EA10-6F04-3BE5-FCA8-9233A940ED4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Example: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Find the vertical and horizontal components of the following: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100FB0D-CA12-73AF-27B6-7E0D24CAE0FC}"/>
              </a:ext>
            </a:extLst>
          </p:cNvPr>
          <p:cNvCxnSpPr>
            <a:cxnSpLocks/>
          </p:cNvCxnSpPr>
          <p:nvPr/>
        </p:nvCxnSpPr>
        <p:spPr>
          <a:xfrm flipV="1">
            <a:off x="1627193" y="3524144"/>
            <a:ext cx="732851" cy="183680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1FCAAA8-060C-6C15-B2B9-FBC26A305208}"/>
              </a:ext>
            </a:extLst>
          </p:cNvPr>
          <p:cNvCxnSpPr>
            <a:cxnSpLocks/>
          </p:cNvCxnSpPr>
          <p:nvPr/>
        </p:nvCxnSpPr>
        <p:spPr>
          <a:xfrm>
            <a:off x="838200" y="5999967"/>
            <a:ext cx="4948583" cy="0"/>
          </a:xfrm>
          <a:prstGeom prst="line">
            <a:avLst/>
          </a:prstGeom>
          <a:ln>
            <a:solidFill>
              <a:srgbClr val="86CE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rc 19">
            <a:extLst>
              <a:ext uri="{FF2B5EF4-FFF2-40B4-BE49-F238E27FC236}">
                <a16:creationId xmlns:a16="http://schemas.microsoft.com/office/drawing/2014/main" id="{A2C22138-6DAE-C7F7-08F1-4D317B01DC73}"/>
              </a:ext>
            </a:extLst>
          </p:cNvPr>
          <p:cNvSpPr/>
          <p:nvPr/>
        </p:nvSpPr>
        <p:spPr>
          <a:xfrm rot="397126">
            <a:off x="194762" y="4726096"/>
            <a:ext cx="1333172" cy="826718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0F3107F-22AF-4563-9071-6A06B8B79786}"/>
              </a:ext>
            </a:extLst>
          </p:cNvPr>
          <p:cNvSpPr txBox="1"/>
          <p:nvPr/>
        </p:nvSpPr>
        <p:spPr>
          <a:xfrm>
            <a:off x="1104147" y="4330376"/>
            <a:ext cx="1722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14°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07947F1-5652-FDAE-DA89-02953A103BA7}"/>
              </a:ext>
            </a:extLst>
          </p:cNvPr>
          <p:cNvCxnSpPr>
            <a:cxnSpLocks/>
          </p:cNvCxnSpPr>
          <p:nvPr/>
        </p:nvCxnSpPr>
        <p:spPr>
          <a:xfrm flipV="1">
            <a:off x="838200" y="3514725"/>
            <a:ext cx="0" cy="2485242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5">
            <a:extLst>
              <a:ext uri="{FF2B5EF4-FFF2-40B4-BE49-F238E27FC236}">
                <a16:creationId xmlns:a16="http://schemas.microsoft.com/office/drawing/2014/main" id="{CC9B484D-016F-1E61-4A92-A813E3325AFA}"/>
              </a:ext>
            </a:extLst>
          </p:cNvPr>
          <p:cNvSpPr txBox="1">
            <a:spLocks/>
          </p:cNvSpPr>
          <p:nvPr/>
        </p:nvSpPr>
        <p:spPr>
          <a:xfrm>
            <a:off x="838200" y="858032"/>
            <a:ext cx="10515600" cy="832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/>
              <a:t>Review: resolving vectors</a:t>
            </a:r>
            <a:endParaRPr lang="en-US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194F34-ADB7-A493-A83A-F6AF307BA1B5}"/>
              </a:ext>
            </a:extLst>
          </p:cNvPr>
          <p:cNvSpPr txBox="1"/>
          <p:nvPr/>
        </p:nvSpPr>
        <p:spPr>
          <a:xfrm>
            <a:off x="2139351" y="4623070"/>
            <a:ext cx="836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16 m/s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85B497-AD96-0DAA-8E34-71813A557273}"/>
              </a:ext>
            </a:extLst>
          </p:cNvPr>
          <p:cNvSpPr txBox="1"/>
          <p:nvPr/>
        </p:nvSpPr>
        <p:spPr>
          <a:xfrm>
            <a:off x="3441940" y="3631721"/>
            <a:ext cx="4304581" cy="830997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</a:rPr>
              <a:t>Calculate the horizontal distance the ball will cross ?</a:t>
            </a:r>
          </a:p>
        </p:txBody>
      </p:sp>
    </p:spTree>
    <p:extLst>
      <p:ext uri="{BB962C8B-B14F-4D97-AF65-F5344CB8AC3E}">
        <p14:creationId xmlns:p14="http://schemas.microsoft.com/office/powerpoint/2010/main" val="2960753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292</Words>
  <Application>Microsoft Office PowerPoint</Application>
  <PresentationFormat>Widescreen</PresentationFormat>
  <Paragraphs>68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Wingdings</vt:lpstr>
      <vt:lpstr>Office Theme</vt:lpstr>
      <vt:lpstr>Review: resolving vectors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</dc:creator>
  <cp:lastModifiedBy>Ahmed</cp:lastModifiedBy>
  <cp:revision>96</cp:revision>
  <dcterms:created xsi:type="dcterms:W3CDTF">2023-09-18T18:54:26Z</dcterms:created>
  <dcterms:modified xsi:type="dcterms:W3CDTF">2023-09-24T20:17:42Z</dcterms:modified>
</cp:coreProperties>
</file>