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3" r:id="rId2"/>
    <p:sldId id="359" r:id="rId3"/>
    <p:sldId id="354" r:id="rId4"/>
    <p:sldId id="365" r:id="rId5"/>
    <p:sldId id="366" r:id="rId6"/>
    <p:sldId id="360" r:id="rId7"/>
    <p:sldId id="361" r:id="rId8"/>
    <p:sldId id="362" r:id="rId9"/>
    <p:sldId id="363" r:id="rId10"/>
    <p:sldId id="364" r:id="rId11"/>
    <p:sldId id="367" r:id="rId12"/>
    <p:sldId id="356" r:id="rId13"/>
    <p:sldId id="355" r:id="rId14"/>
    <p:sldId id="357" r:id="rId15"/>
    <p:sldId id="3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813" autoAdjust="0"/>
  </p:normalViewPr>
  <p:slideViewPr>
    <p:cSldViewPr snapToGrid="0">
      <p:cViewPr>
        <p:scale>
          <a:sx n="100" d="100"/>
          <a:sy n="100" d="100"/>
        </p:scale>
        <p:origin x="8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C97F8-EF71-47FE-84C4-92C84B41D09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E1339-C061-44D9-81AC-6B35205D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0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07B17-B775-54D5-7CAF-71E54657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BE7EA-BE39-8F4D-DC2C-FD425146E1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0654D8-F175-5356-B82A-3A54419F0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 x m = n m </a:t>
            </a:r>
          </a:p>
          <a:p>
            <a:endParaRPr lang="en-US" dirty="0"/>
          </a:p>
          <a:p>
            <a:r>
              <a:rPr lang="en-US" dirty="0"/>
              <a:t>Or Kg m²/s²</a:t>
            </a:r>
            <a:br>
              <a:rPr lang="en-US" dirty="0"/>
            </a:b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It’s basically 1 newton acting 1 meter away using a lever</a:t>
            </a:r>
          </a:p>
          <a:p>
            <a:endParaRPr lang="en-US" dirty="0"/>
          </a:p>
          <a:p>
            <a:r>
              <a:rPr lang="en-US" dirty="0"/>
              <a:t>So what that means is that the green arrow, should be at 90 degree from the pivot, if the arrow were towards the pivot, then the moment is less effectively</a:t>
            </a:r>
          </a:p>
          <a:p>
            <a:endParaRPr lang="en-US" dirty="0"/>
          </a:p>
          <a:p>
            <a:r>
              <a:rPr lang="en-US" dirty="0"/>
              <a:t>1Nm = 100Ncm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C92B7-658B-DCEE-3952-C769EAC45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0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67E9C-1635-BC23-E730-2666C18A5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D8A13C-F59C-7F0F-DD29-E5E35188D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3813E1-134F-12DC-5CE5-3F4A9FACD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of mass is where the force of the weight seems to act.</a:t>
            </a:r>
          </a:p>
          <a:p>
            <a:endParaRPr lang="en-US" dirty="0"/>
          </a:p>
          <a:p>
            <a:r>
              <a:rPr lang="en-US" dirty="0"/>
              <a:t>Force Must be perpendicular to the pivot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8F5C1-8038-C077-8D94-0A6FE15B9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1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nutcracker, bottle opener, pushcart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01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EBC7C-78DC-8D90-D519-083DE1B5A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41174-4A47-4F9C-624F-29A5272D4E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3B38F-F9CD-14CB-2306-7BFF7623B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6784C-101C-664E-D039-C57A82AEC9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0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80A0C-0968-F8C2-CB46-74782ABFC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F0E29-CDB5-BCF8-150D-209F864CA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FB3FBC-081A-10C7-6362-D1938126E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BFF9E-E940-8044-B799-ADFE6379E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https://www.savemyexams.com/igcse/physics/edexcel/19/revision-notes/1-forces-and-motion/1-4-moments/1-4-2-the-principle-of-moments/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E1339-C061-44D9-81AC-6B35205DBC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9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E666-664B-E8BB-B644-94FC7FEB4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597A4-C314-8A4D-8577-04A67A3AE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9AE04-AAC5-879F-BF4A-0E213F17D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8BFB2-A902-9BE4-5A4E-D9130C81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AC890-41BD-B3EE-338C-043A520D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84FD9-DDC9-1F42-1A7D-10382B49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B3733-A2BB-0705-37A5-005EA3CBD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EEB20-E947-8323-4E08-9F93D2EA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73783-C8BF-FE64-734E-B2701CEB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12B05-08F8-B557-9C0A-75E1520D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7F58D0-7491-EA7D-58A8-D48CCBB12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4B28EB-A7CD-518F-D1F4-AB39798A2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18A1A-B57E-6541-719B-324E19D03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A486F-A342-52CE-4739-38373E78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3AA6A-6836-53A0-3BFB-47AA0F185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9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1095-AF34-68D3-1B1E-B4C42578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06B07-5E86-FFA5-427C-6CA977B71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6CFC5-FE08-78AE-0E74-EBB8F4E74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A8C0B-B310-CD93-70A7-83EB63C2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06858-77EF-45D2-9390-936A98A49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1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039A-FC55-922E-56B4-13D92EE47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E5D2B-9725-0A1B-7EA0-28CBC0DF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469746-A472-5DF8-8A87-BF649EC3B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AD128-C258-CDCA-BB49-0EC40D92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A7B82-7715-3F1A-4947-44851BAE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9A3FB-453D-CF92-0AA2-57565B13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F908E-36EE-4773-D7B0-C4E7A84E8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9BA79-5E3D-692F-FBA2-4085EA73F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077D4-AFB9-F76D-2E6E-74EAF82F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795AB-6793-D153-C152-22E36D74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F0542F-FC64-B161-A9DB-F883D9A4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5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C7026-AFD2-6E7D-F9AB-F5D926E34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4DE81-A15F-83B4-8888-2DB717B73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402F0-FCB0-2B67-3411-B63AA9E68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77E26-418F-2AA5-A44C-9994295CB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6E1D1-2B97-3AC0-B49C-2EE75FB82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DAC29D-F7FF-2CF0-387B-11EF6D77A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BDEFB-224C-C736-6C55-B585636C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E079C-E2C5-05AC-A6A3-D386A7D1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52DC-AFB0-DC9C-4120-090D87B0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CDF790-8795-28D4-E0EF-9B3291D6B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467B4-73AA-4EB6-CFBB-7494F13D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C9D7-35AF-628F-6DF0-0C3ACC3D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6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696575-81EF-C2C1-C1F8-0074F2F29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F56993-0522-7F04-EA65-86325499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1406B-736D-29C7-6320-8A6DB7A4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6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2783-FA86-E991-2E1B-22B35EDC9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955A8-9B12-144E-AF03-7EDBF291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C7D59-31B2-1F12-2999-F25867679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02059-2780-F096-40B8-D3D6B310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5B4F89-AF73-30B5-C156-625EEC3C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3280F1-6C70-6F8F-0434-C405D533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4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5409E-09D8-F0BD-5194-537737A7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E3B81-0A8E-099B-7BB0-B66D7745EF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A5211-4441-75E1-E3D5-2BDFA348A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03C09-2F97-6749-6C32-9B961668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B5164-4AB2-CFDA-0BF3-D3C79B39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63C4F-8735-113C-5A40-412C2718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5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056497-9BE2-54B2-D03B-0B2C13D2E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B8F1E-C773-4BE5-FE70-29F57FF8B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7EED4-1418-3E21-FF52-890C9DBEE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7F536-AFEE-4802-AB6A-9AF1D8437BF3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0A174-D080-8FBF-D9E1-B255772B5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7967C-7C54-33AA-79EC-BD7125B94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4DCF3-52BA-4361-B1B6-C039EA73F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4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6A80D-A474-D58A-5D97-B33315EDE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81EC-75EE-7D4D-1FF2-9373F2A2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F8C8-2409-F539-E8F7-AE944EC5B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483" y="1821795"/>
            <a:ext cx="11044813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Is the rotational or turning effect of a force</a:t>
            </a:r>
          </a:p>
          <a:p>
            <a:pPr marL="0" indent="0">
              <a:buNone/>
            </a:pPr>
            <a:r>
              <a:rPr lang="en-US" i="1" u="sng" dirty="0"/>
              <a:t>Moment is increased the longer the lever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Moment = force x perpendicular distance from the pivot</a:t>
            </a:r>
          </a:p>
          <a:p>
            <a:pPr marL="0" indent="0">
              <a:buNone/>
            </a:pPr>
            <a:r>
              <a:rPr lang="en-US" i="1" dirty="0">
                <a:solidFill>
                  <a:srgbClr val="7030A0"/>
                </a:solidFill>
              </a:rPr>
              <a:t>	</a:t>
            </a:r>
            <a:r>
              <a:rPr lang="en-US" sz="1800" i="1" dirty="0">
                <a:solidFill>
                  <a:srgbClr val="7030A0"/>
                </a:solidFill>
              </a:rPr>
              <a:t>*Note: the force has to be perpendicular to the pivot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Pivot: is the point of rotation</a:t>
            </a:r>
            <a:br>
              <a:rPr lang="en-US" i="1" dirty="0"/>
            </a:br>
            <a:r>
              <a:rPr lang="en-US" sz="2000" dirty="0">
                <a:solidFill>
                  <a:srgbClr val="FF0000"/>
                </a:solidFill>
              </a:rPr>
              <a:t>Force Must be perpendicular to the pivot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3C62CD-6098-B143-C339-750880BD41B2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6FF51079-37C4-2808-3825-F37D7F64804A}"/>
              </a:ext>
            </a:extLst>
          </p:cNvPr>
          <p:cNvSpPr/>
          <p:nvPr/>
        </p:nvSpPr>
        <p:spPr>
          <a:xfrm>
            <a:off x="10424160" y="5653892"/>
            <a:ext cx="594360" cy="571500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71C39-7F5F-A620-756B-DA3C8F6B674F}"/>
              </a:ext>
            </a:extLst>
          </p:cNvPr>
          <p:cNvSpPr/>
          <p:nvPr/>
        </p:nvSpPr>
        <p:spPr>
          <a:xfrm>
            <a:off x="7075170" y="5540040"/>
            <a:ext cx="4046220" cy="118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FFE953-B01A-4258-4C74-94061F9D54A9}"/>
              </a:ext>
            </a:extLst>
          </p:cNvPr>
          <p:cNvSpPr/>
          <p:nvPr/>
        </p:nvSpPr>
        <p:spPr>
          <a:xfrm rot="5400000">
            <a:off x="7200229" y="5275878"/>
            <a:ext cx="274320" cy="285750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D5691-913C-E3F3-AFC1-8EE1F7ED8DDD}"/>
              </a:ext>
            </a:extLst>
          </p:cNvPr>
          <p:cNvSpPr txBox="1"/>
          <p:nvPr/>
        </p:nvSpPr>
        <p:spPr>
          <a:xfrm>
            <a:off x="7075170" y="5653892"/>
            <a:ext cx="404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	        2	           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248F7-32CB-87D9-F03E-CAC0603F46B7}"/>
              </a:ext>
            </a:extLst>
          </p:cNvPr>
          <p:cNvSpPr txBox="1"/>
          <p:nvPr/>
        </p:nvSpPr>
        <p:spPr>
          <a:xfrm>
            <a:off x="2698343" y="3003609"/>
            <a:ext cx="6559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				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030DDC-42DB-D0B4-BD57-1BF97532D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419" y="660327"/>
            <a:ext cx="4525266" cy="236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6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2F4C6-B946-9EA1-D9EC-EE305E948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FC34D-9D70-5279-4F02-BA64F97B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class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7DDC-2F2E-FE53-6F04-AAAB1FF7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0FF56D-5429-781A-CDB5-340B812C5998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9FB66-0F8D-AF37-9EA2-D10A7882E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25625"/>
            <a:ext cx="6620429" cy="41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8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D6EA2-77C9-6486-5090-2D0D8A16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4313-6D57-69ED-64F3-0D869C8E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8CC3A-D181-88C3-CFB8-379B88408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 of moments states that when </a:t>
            </a:r>
            <a:r>
              <a:rPr lang="en-US" b="1" dirty="0"/>
              <a:t>the clockwise moments are equal to the anticlockwise moments </a:t>
            </a:r>
            <a:r>
              <a:rPr lang="en-US" dirty="0"/>
              <a:t>a body will be in equilibrium.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1EA697-B402-B3EA-5F6C-D8B1C3E87A1C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9B4EB70-ABDA-0CBE-DF3B-10954F61E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11"/>
          <a:stretch/>
        </p:blipFill>
        <p:spPr bwMode="auto">
          <a:xfrm>
            <a:off x="2867025" y="2905125"/>
            <a:ext cx="5543550" cy="317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663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625D7-4D97-8C2B-278D-CA889728F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6D3DA944-AB3E-DC1A-A341-D443C9745A30}"/>
              </a:ext>
            </a:extLst>
          </p:cNvPr>
          <p:cNvSpPr/>
          <p:nvPr/>
        </p:nvSpPr>
        <p:spPr>
          <a:xfrm>
            <a:off x="5292090" y="4965241"/>
            <a:ext cx="594360" cy="571500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E1E085-C38F-E12D-8B42-15345462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D06A0-8F05-171D-DAB1-1BE87D09E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the force acting on the right side of the bridge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FDBD57-C8EB-17BB-E642-0EE017CCAF9F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D8DBCD7-3F7E-5378-5684-F48B45F23AF4}"/>
              </a:ext>
            </a:extLst>
          </p:cNvPr>
          <p:cNvSpPr/>
          <p:nvPr/>
        </p:nvSpPr>
        <p:spPr>
          <a:xfrm>
            <a:off x="10138410" y="4960386"/>
            <a:ext cx="594360" cy="571500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2B4053-1CD3-62C5-85D5-F38AD1191F88}"/>
              </a:ext>
            </a:extLst>
          </p:cNvPr>
          <p:cNvSpPr/>
          <p:nvPr/>
        </p:nvSpPr>
        <p:spPr>
          <a:xfrm>
            <a:off x="5440680" y="4842575"/>
            <a:ext cx="5143500" cy="1310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16BB540B-61FB-4553-DF06-4A6F08EC9E4B}"/>
              </a:ext>
            </a:extLst>
          </p:cNvPr>
          <p:cNvSpPr/>
          <p:nvPr/>
        </p:nvSpPr>
        <p:spPr>
          <a:xfrm>
            <a:off x="6789420" y="4423410"/>
            <a:ext cx="902970" cy="484681"/>
          </a:xfrm>
          <a:prstGeom prst="cub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400kg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61E0F8-FA7D-DF78-305C-AF710D8A92DF}"/>
              </a:ext>
            </a:extLst>
          </p:cNvPr>
          <p:cNvCxnSpPr/>
          <p:nvPr/>
        </p:nvCxnSpPr>
        <p:spPr>
          <a:xfrm>
            <a:off x="5360670" y="5772150"/>
            <a:ext cx="18402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4DE7A1-D332-A49B-0BA5-BE7FF9B3B666}"/>
              </a:ext>
            </a:extLst>
          </p:cNvPr>
          <p:cNvCxnSpPr>
            <a:cxnSpLocks/>
          </p:cNvCxnSpPr>
          <p:nvPr/>
        </p:nvCxnSpPr>
        <p:spPr>
          <a:xfrm>
            <a:off x="5360670" y="6358890"/>
            <a:ext cx="52235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7BE8EC-4EA2-0221-D49A-A1C9231DFB0E}"/>
              </a:ext>
            </a:extLst>
          </p:cNvPr>
          <p:cNvSpPr txBox="1"/>
          <p:nvPr/>
        </p:nvSpPr>
        <p:spPr>
          <a:xfrm>
            <a:off x="7743825" y="6317669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941D65-0944-141F-8FA8-841AD5A7EE38}"/>
              </a:ext>
            </a:extLst>
          </p:cNvPr>
          <p:cNvSpPr txBox="1"/>
          <p:nvPr/>
        </p:nvSpPr>
        <p:spPr>
          <a:xfrm>
            <a:off x="5943600" y="5772150"/>
            <a:ext cx="67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9m</a:t>
            </a:r>
          </a:p>
        </p:txBody>
      </p:sp>
    </p:spTree>
    <p:extLst>
      <p:ext uri="{BB962C8B-B14F-4D97-AF65-F5344CB8AC3E}">
        <p14:creationId xmlns:p14="http://schemas.microsoft.com/office/powerpoint/2010/main" val="2728373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9BB24-594A-1676-2E26-CF1C18FF8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774E-756A-DD97-4288-41E20AE5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B5754-099A-CD93-BAF4-EDA4C0B2E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DDG_ProximaNova"/>
              </a:rPr>
              <a:t>A person is trying to open a door by applying a force of 50 N at a distance of 0.8 m from the hinges. What is the moment of the force?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FD5A4F-C206-F5C1-3E21-BF3A35198CF5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85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E83626-1262-32BC-AA6C-C2B6B61F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C710-271F-4A39-4625-CCD4CD3D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5E3F6-522D-DB3D-4037-940240C2D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42254C-0B00-8EFA-7629-490CB79EE1B6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8B65D360-3C04-6A70-177E-78DAD1E2E21C}"/>
              </a:ext>
            </a:extLst>
          </p:cNvPr>
          <p:cNvSpPr/>
          <p:nvPr/>
        </p:nvSpPr>
        <p:spPr>
          <a:xfrm>
            <a:off x="10275570" y="5671147"/>
            <a:ext cx="594360" cy="571500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BDF51-DC45-D2D1-49A0-F1D996899ABF}"/>
              </a:ext>
            </a:extLst>
          </p:cNvPr>
          <p:cNvSpPr/>
          <p:nvPr/>
        </p:nvSpPr>
        <p:spPr>
          <a:xfrm>
            <a:off x="7075170" y="5540040"/>
            <a:ext cx="4046220" cy="118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CF0C4-CF5B-4207-1D86-F75A10615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6061"/>
          <a:stretch/>
        </p:blipFill>
        <p:spPr>
          <a:xfrm>
            <a:off x="838200" y="3542507"/>
            <a:ext cx="4046220" cy="23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062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DE1AE-1764-B1A3-DBFD-194C9B990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7DA741-34B6-2D5C-3613-B649F9D41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461" y="1690688"/>
            <a:ext cx="7992427" cy="4191832"/>
          </a:xfrm>
        </p:spPr>
      </p:pic>
    </p:spTree>
    <p:extLst>
      <p:ext uri="{BB962C8B-B14F-4D97-AF65-F5344CB8AC3E}">
        <p14:creationId xmlns:p14="http://schemas.microsoft.com/office/powerpoint/2010/main" val="10745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415ED-CE3E-8DBA-2718-2B26631BC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1E5CBD-12F5-D924-1039-82441818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E88A7-1165-9F37-9DD7-05665D3328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B8A34B5-917F-10F8-8C7B-D251CC869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Consider holding a book, the moment of the book only acts until the </a:t>
            </a:r>
            <a:r>
              <a:rPr lang="en-US" dirty="0" err="1"/>
              <a:t>centre</a:t>
            </a:r>
            <a:r>
              <a:rPr lang="en-US" dirty="0"/>
              <a:t> of the mass (</a:t>
            </a:r>
            <a:r>
              <a:rPr lang="en-US" i="1" dirty="0"/>
              <a:t>where the force of the weight seems to act</a:t>
            </a:r>
            <a:r>
              <a:rPr lang="en-US" dirty="0"/>
              <a:t>) is at </a:t>
            </a:r>
            <a:br>
              <a:rPr lang="en-US" dirty="0"/>
            </a:br>
            <a:r>
              <a:rPr lang="en-US" dirty="0"/>
              <a:t>0m perpendicular to the pivot (hand)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7E66B9D-8A0D-4B58-2A59-F4F7C2D18375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13A616-2863-423F-24BB-478AACBD9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307" y="3367722"/>
            <a:ext cx="4437474" cy="31251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9678757-ECC7-AB2F-2537-D63799B8E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293" y="4848196"/>
            <a:ext cx="2622596" cy="16446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8BE070-0DD3-CA9B-44E1-D54C8F5FF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561" y="4930298"/>
            <a:ext cx="3344522" cy="123799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29FC0E-18C1-09E3-0001-6AC10065E1B9}"/>
              </a:ext>
            </a:extLst>
          </p:cNvPr>
          <p:cNvCxnSpPr/>
          <p:nvPr/>
        </p:nvCxnSpPr>
        <p:spPr>
          <a:xfrm>
            <a:off x="5234940" y="4848196"/>
            <a:ext cx="5600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B207226-CE95-E478-7F84-3F36A6C9C4D9}"/>
              </a:ext>
            </a:extLst>
          </p:cNvPr>
          <p:cNvSpPr txBox="1"/>
          <p:nvPr/>
        </p:nvSpPr>
        <p:spPr>
          <a:xfrm>
            <a:off x="5410200" y="4528593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59F014-6518-6ADD-B064-B5C7E8E624B1}"/>
              </a:ext>
            </a:extLst>
          </p:cNvPr>
          <p:cNvSpPr txBox="1"/>
          <p:nvPr/>
        </p:nvSpPr>
        <p:spPr>
          <a:xfrm>
            <a:off x="11231384" y="4560966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 = 0</a:t>
            </a:r>
          </a:p>
        </p:txBody>
      </p:sp>
    </p:spTree>
    <p:extLst>
      <p:ext uri="{BB962C8B-B14F-4D97-AF65-F5344CB8AC3E}">
        <p14:creationId xmlns:p14="http://schemas.microsoft.com/office/powerpoint/2010/main" val="57915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8E79-6815-F305-FD72-AF03A99C4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class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7E1E2-7DEE-2DA1-DD52-801D5859E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Pivot is between the two forces (or weights/objects)</a:t>
            </a:r>
          </a:p>
          <a:p>
            <a:pPr lvl="1"/>
            <a:r>
              <a:rPr lang="en-US" dirty="0"/>
              <a:t>Example: scissors, see-saw game, pliers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Force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x distance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Force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x distance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B9936F-4359-9808-2055-3E9C8092B539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44E82E7-42B6-3A91-A207-0FCCFB37D0F7}"/>
              </a:ext>
            </a:extLst>
          </p:cNvPr>
          <p:cNvSpPr/>
          <p:nvPr/>
        </p:nvSpPr>
        <p:spPr>
          <a:xfrm>
            <a:off x="8938260" y="5631890"/>
            <a:ext cx="594360" cy="571500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F9C33D-7CD2-A3A8-B6B0-BA118141626D}"/>
              </a:ext>
            </a:extLst>
          </p:cNvPr>
          <p:cNvSpPr/>
          <p:nvPr/>
        </p:nvSpPr>
        <p:spPr>
          <a:xfrm>
            <a:off x="7075170" y="5540040"/>
            <a:ext cx="4046220" cy="118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73D1FB9-6EE4-DEC5-0094-5D84EDA55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620" y="2750976"/>
            <a:ext cx="2415540" cy="1863713"/>
          </a:xfrm>
          <a:prstGeom prst="rect">
            <a:avLst/>
          </a:prstGeom>
        </p:spPr>
      </p:pic>
      <p:pic>
        <p:nvPicPr>
          <p:cNvPr id="1026" name="Picture 2" descr="Moments | PPT">
            <a:extLst>
              <a:ext uri="{FF2B5EF4-FFF2-40B4-BE49-F238E27FC236}">
                <a16:creationId xmlns:a16="http://schemas.microsoft.com/office/drawing/2014/main" id="{AAE71526-FC64-7BDD-10BA-20BB04C9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0" y="4001294"/>
            <a:ext cx="3512820" cy="263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ylinder 6">
            <a:extLst>
              <a:ext uri="{FF2B5EF4-FFF2-40B4-BE49-F238E27FC236}">
                <a16:creationId xmlns:a16="http://schemas.microsoft.com/office/drawing/2014/main" id="{79914D5C-668C-FA44-C42D-3B61968873BF}"/>
              </a:ext>
            </a:extLst>
          </p:cNvPr>
          <p:cNvSpPr/>
          <p:nvPr/>
        </p:nvSpPr>
        <p:spPr>
          <a:xfrm>
            <a:off x="7143012" y="4825448"/>
            <a:ext cx="412955" cy="773730"/>
          </a:xfrm>
          <a:prstGeom prst="ca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15109534-991A-CBBC-CF0F-7F8A096FEA12}"/>
              </a:ext>
            </a:extLst>
          </p:cNvPr>
          <p:cNvSpPr/>
          <p:nvPr/>
        </p:nvSpPr>
        <p:spPr>
          <a:xfrm>
            <a:off x="10373832" y="5045286"/>
            <a:ext cx="696492" cy="567990"/>
          </a:xfrm>
          <a:prstGeom prst="cube">
            <a:avLst>
              <a:gd name="adj" fmla="val 16951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9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C22B3-78DF-EB16-3C45-AE82D7B99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FB90-446B-D36D-DDBC-093CE249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class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F234C-7814-92B4-94C1-285AB8B3F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Pivot is between the two forces (or weights/objects)</a:t>
            </a:r>
          </a:p>
          <a:p>
            <a:pPr lvl="1"/>
            <a:r>
              <a:rPr lang="en-US" dirty="0"/>
              <a:t>Example: scissors, see-saw game, pliers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Force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x distance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Force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x distance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</a:p>
          <a:p>
            <a:pPr marL="457200" lvl="1" indent="0">
              <a:buNone/>
            </a:pPr>
            <a:br>
              <a:rPr lang="en-US" sz="3600" baseline="-25000" dirty="0"/>
            </a:br>
            <a:r>
              <a:rPr lang="en-US" sz="3600" b="1" baseline="-25000" dirty="0"/>
              <a:t>Example:</a:t>
            </a:r>
            <a:r>
              <a:rPr lang="en-US" sz="3600" baseline="-25000" dirty="0"/>
              <a:t> find the weight of the </a:t>
            </a:r>
            <a:r>
              <a:rPr lang="en-US" sz="3600" baseline="-25000" dirty="0">
                <a:solidFill>
                  <a:srgbClr val="0070C0"/>
                </a:solidFill>
              </a:rPr>
              <a:t>beam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A7677C-CFF8-3C2F-69C5-A234241A8B11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59C4C9-0D9F-AFEC-E0D2-67B325072B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552"/>
          <a:stretch/>
        </p:blipFill>
        <p:spPr>
          <a:xfrm>
            <a:off x="663803" y="4099560"/>
            <a:ext cx="5244033" cy="150775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4E808FE-170D-3CC3-93E7-DBA3DB9EF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566" y="3571850"/>
            <a:ext cx="5445964" cy="23986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450C0C1-D63A-B61B-F3C1-DEF9C2FCFC4A}"/>
              </a:ext>
            </a:extLst>
          </p:cNvPr>
          <p:cNvSpPr txBox="1"/>
          <p:nvPr/>
        </p:nvSpPr>
        <p:spPr>
          <a:xfrm>
            <a:off x="4114800" y="843225"/>
            <a:ext cx="763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the weight of a body acts through its </a:t>
            </a:r>
            <a:r>
              <a:rPr lang="en-US" sz="2400" i="1" dirty="0" err="1"/>
              <a:t>centre</a:t>
            </a:r>
            <a:r>
              <a:rPr lang="en-US" sz="2400" i="1" dirty="0"/>
              <a:t> of gravity</a:t>
            </a:r>
          </a:p>
        </p:txBody>
      </p:sp>
    </p:spTree>
    <p:extLst>
      <p:ext uri="{BB962C8B-B14F-4D97-AF65-F5344CB8AC3E}">
        <p14:creationId xmlns:p14="http://schemas.microsoft.com/office/powerpoint/2010/main" val="296376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F3924-2A9A-DDC6-175E-2D364A6C9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B61BE-E0FA-8CB7-77F1-06C30E99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class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3B84-88CD-01D5-BB91-7F600F0AF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Pivot is between the two forces (or weights/objects)</a:t>
            </a:r>
          </a:p>
          <a:p>
            <a:pPr lvl="1"/>
            <a:r>
              <a:rPr lang="en-US" dirty="0"/>
              <a:t>Example: scissors, see-saw game, pliers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Force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x distance</a:t>
            </a:r>
            <a:r>
              <a:rPr lang="en-US" baseline="-2500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Force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dirty="0">
                <a:solidFill>
                  <a:srgbClr val="00B050"/>
                </a:solidFill>
              </a:rPr>
              <a:t> x distance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</a:p>
          <a:p>
            <a:pPr marL="457200" lvl="1" indent="0">
              <a:buNone/>
            </a:pPr>
            <a:br>
              <a:rPr lang="en-US" sz="3600" baseline="-25000" dirty="0"/>
            </a:br>
            <a:r>
              <a:rPr lang="en-US" sz="3600" b="1" baseline="-25000" dirty="0"/>
              <a:t>Example:</a:t>
            </a:r>
            <a:r>
              <a:rPr lang="en-US" sz="3600" baseline="-25000" dirty="0"/>
              <a:t> find the weight of the </a:t>
            </a:r>
            <a:r>
              <a:rPr lang="en-US" sz="3600" baseline="-25000" dirty="0">
                <a:solidFill>
                  <a:srgbClr val="0070C0"/>
                </a:solidFill>
              </a:rPr>
              <a:t>beam</a:t>
            </a:r>
          </a:p>
          <a:p>
            <a:pPr marL="457200" lvl="1" indent="0">
              <a:buNone/>
            </a:pPr>
            <a:r>
              <a:rPr lang="en-US" sz="3600" b="1" baseline="-25000" dirty="0">
                <a:solidFill>
                  <a:srgbClr val="0070C0"/>
                </a:solidFill>
              </a:rPr>
              <a:t>Ans: </a:t>
            </a:r>
            <a:r>
              <a:rPr lang="en-US" sz="3600" baseline="-25000" dirty="0">
                <a:solidFill>
                  <a:srgbClr val="0070C0"/>
                </a:solidFill>
              </a:rPr>
              <a:t>The weight of the beam is assumed to act at the center of the beam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F2A61CC-20B7-6566-4B6A-EB89040D0F52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DF5EA3D-3F26-321B-AA07-DE8350F26ABD}"/>
              </a:ext>
            </a:extLst>
          </p:cNvPr>
          <p:cNvSpPr/>
          <p:nvPr/>
        </p:nvSpPr>
        <p:spPr>
          <a:xfrm>
            <a:off x="8938260" y="5631890"/>
            <a:ext cx="594360" cy="571500"/>
          </a:xfrm>
          <a:prstGeom prst="triangl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3EEBA6-3345-B24C-D964-501312929CF5}"/>
              </a:ext>
            </a:extLst>
          </p:cNvPr>
          <p:cNvSpPr/>
          <p:nvPr/>
        </p:nvSpPr>
        <p:spPr>
          <a:xfrm>
            <a:off x="6267450" y="5565316"/>
            <a:ext cx="4046220" cy="118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9A50E367-D87E-8712-292B-73FAC4407DE2}"/>
              </a:ext>
            </a:extLst>
          </p:cNvPr>
          <p:cNvSpPr/>
          <p:nvPr/>
        </p:nvSpPr>
        <p:spPr>
          <a:xfrm>
            <a:off x="9617178" y="5078293"/>
            <a:ext cx="696492" cy="567990"/>
          </a:xfrm>
          <a:prstGeom prst="cube">
            <a:avLst>
              <a:gd name="adj" fmla="val 16951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3kg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5E4A1C-E95B-7F6B-76E1-34EF23B27396}"/>
              </a:ext>
            </a:extLst>
          </p:cNvPr>
          <p:cNvSpPr txBox="1"/>
          <p:nvPr/>
        </p:nvSpPr>
        <p:spPr>
          <a:xfrm>
            <a:off x="9439644" y="5732974"/>
            <a:ext cx="105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0.13m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7FC65B-090E-1DFF-1FDF-7FB32436BD90}"/>
              </a:ext>
            </a:extLst>
          </p:cNvPr>
          <p:cNvCxnSpPr>
            <a:cxnSpLocks/>
          </p:cNvCxnSpPr>
          <p:nvPr/>
        </p:nvCxnSpPr>
        <p:spPr>
          <a:xfrm>
            <a:off x="6267450" y="6523430"/>
            <a:ext cx="392811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2CA7297-6901-632D-0B2E-DBFDEA88D7F9}"/>
              </a:ext>
            </a:extLst>
          </p:cNvPr>
          <p:cNvSpPr txBox="1"/>
          <p:nvPr/>
        </p:nvSpPr>
        <p:spPr>
          <a:xfrm>
            <a:off x="7891248" y="6226345"/>
            <a:ext cx="1725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1.8 m</a:t>
            </a:r>
          </a:p>
        </p:txBody>
      </p:sp>
    </p:spTree>
    <p:extLst>
      <p:ext uri="{BB962C8B-B14F-4D97-AF65-F5344CB8AC3E}">
        <p14:creationId xmlns:p14="http://schemas.microsoft.com/office/powerpoint/2010/main" val="412198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27933-A2BA-69CF-3598-888D71CC0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C2E5-F5CB-4A2C-B0A3-1983D528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class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A057-38E1-9E20-4432-B5F19D3D5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8ED6F0-E300-ADD6-9E10-54B0E0BDB8FB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9FC84-B3DD-387C-46AA-EA4280FF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46"/>
          <a:stretch/>
        </p:blipFill>
        <p:spPr>
          <a:xfrm>
            <a:off x="1071562" y="1825625"/>
            <a:ext cx="9876452" cy="40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7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87BBC-16D5-C68C-573B-3FE413B7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7524-F7C4-6166-8377-11C5C375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class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6C88E-0DFB-9FF8-A7C5-BE6B838A3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i="1" dirty="0"/>
              <a:t>Hints: check your units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A6C7CE8-D212-8254-00A5-374F0A4546DF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149D2-7F9E-D96D-A764-AA56A95A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32" y="1825625"/>
            <a:ext cx="9936135" cy="30664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078388-AB02-ABDA-DCB1-81C5FC5158D1}"/>
              </a:ext>
            </a:extLst>
          </p:cNvPr>
          <p:cNvSpPr/>
          <p:nvPr/>
        </p:nvSpPr>
        <p:spPr>
          <a:xfrm>
            <a:off x="1943100" y="4240530"/>
            <a:ext cx="41529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D5FEE-070E-1E13-7599-EED851E3C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8B21-3038-AB49-0128-CF7D6D63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2nd class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4E09C-90EE-AFE3-CE92-BDD143ED1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i="1" dirty="0"/>
              <a:t>Hints: check your units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08E5BC-2A99-9A1B-B565-5A46D0745561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A48E4-3110-9CB4-54AD-9207323687D8}"/>
              </a:ext>
            </a:extLst>
          </p:cNvPr>
          <p:cNvSpPr/>
          <p:nvPr/>
        </p:nvSpPr>
        <p:spPr>
          <a:xfrm>
            <a:off x="1943100" y="4240530"/>
            <a:ext cx="415290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ABE32B-5001-0DB6-5638-E8DBE71EC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647" y="1419455"/>
            <a:ext cx="7700903" cy="349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9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3594B-E1B9-90B6-9B0D-6D1AD54D0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094F-1412-A763-F67E-EF6DC847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class lever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9AD51-EF3D-A1B6-0E6D-0A09B97B7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aseline="-25000" dirty="0">
              <a:solidFill>
                <a:srgbClr val="00B05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225C67-944E-E6A6-CA57-63B1F50E0128}"/>
              </a:ext>
            </a:extLst>
          </p:cNvPr>
          <p:cNvSpPr txBox="1">
            <a:spLocks/>
          </p:cNvSpPr>
          <p:nvPr/>
        </p:nvSpPr>
        <p:spPr>
          <a:xfrm>
            <a:off x="1" y="-21385"/>
            <a:ext cx="2424022" cy="92159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Moment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BB12C7-A638-9EFF-EB6C-20433D327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412" y="1997074"/>
            <a:ext cx="6320358" cy="360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0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945</TotalTime>
  <Words>480</Words>
  <Application>Microsoft Office PowerPoint</Application>
  <PresentationFormat>Widescreen</PresentationFormat>
  <Paragraphs>99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DDG_ProximaNova</vt:lpstr>
      <vt:lpstr>Office Theme</vt:lpstr>
      <vt:lpstr>PowerPoint Presentation</vt:lpstr>
      <vt:lpstr>PowerPoint Presentation</vt:lpstr>
      <vt:lpstr>1st class lever</vt:lpstr>
      <vt:lpstr>1st class lever</vt:lpstr>
      <vt:lpstr>1st class lever</vt:lpstr>
      <vt:lpstr>1st class lever</vt:lpstr>
      <vt:lpstr>1st class lever</vt:lpstr>
      <vt:lpstr>2nd class lever</vt:lpstr>
      <vt:lpstr>1st class lever</vt:lpstr>
      <vt:lpstr>1st class lever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306</cp:revision>
  <dcterms:created xsi:type="dcterms:W3CDTF">2023-10-07T21:01:12Z</dcterms:created>
  <dcterms:modified xsi:type="dcterms:W3CDTF">2024-10-19T20:08:22Z</dcterms:modified>
</cp:coreProperties>
</file>