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64" r:id="rId3"/>
    <p:sldId id="328" r:id="rId4"/>
    <p:sldId id="287" r:id="rId5"/>
    <p:sldId id="329" r:id="rId6"/>
    <p:sldId id="331" r:id="rId7"/>
    <p:sldId id="332" r:id="rId8"/>
    <p:sldId id="257" r:id="rId9"/>
    <p:sldId id="273" r:id="rId10"/>
    <p:sldId id="277" r:id="rId11"/>
    <p:sldId id="260" r:id="rId12"/>
    <p:sldId id="261" r:id="rId13"/>
    <p:sldId id="262" r:id="rId14"/>
    <p:sldId id="266" r:id="rId15"/>
    <p:sldId id="263" r:id="rId16"/>
    <p:sldId id="265" r:id="rId17"/>
    <p:sldId id="270" r:id="rId18"/>
    <p:sldId id="271" r:id="rId19"/>
    <p:sldId id="272" r:id="rId20"/>
    <p:sldId id="274" r:id="rId21"/>
    <p:sldId id="276" r:id="rId22"/>
    <p:sldId id="275" r:id="rId23"/>
    <p:sldId id="269" r:id="rId24"/>
    <p:sldId id="258" r:id="rId25"/>
    <p:sldId id="279" r:id="rId26"/>
    <p:sldId id="280" r:id="rId27"/>
    <p:sldId id="283" r:id="rId28"/>
    <p:sldId id="281" r:id="rId29"/>
    <p:sldId id="282" r:id="rId30"/>
    <p:sldId id="284" r:id="rId31"/>
    <p:sldId id="285" r:id="rId32"/>
    <p:sldId id="286" r:id="rId33"/>
    <p:sldId id="259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FDF60-9ED7-46F6-8141-1F83A15ED5AF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6B082-8220-49E2-986F-7B2090CBE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670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31216-CD25-EBA5-1F57-BB465BC87A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F6C861-F661-EE2D-5B07-CA5A8F9815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C670B7-76A6-3E19-7005-CA8034FBB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279D9-018B-40FD-B753-49DDA9DD758F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0AD9D-3700-CE5A-6B1C-C25E4D6E7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4F263-7D81-123A-1BFE-1F791E231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9B444-1274-4FDB-8F66-926CF526E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980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E590C-CA33-DC59-2EC0-0C625D4D3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5BF644-F898-FAF1-6AD5-67AC3B749F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7F7E0-86A3-E325-17F9-D1FD3350B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279D9-018B-40FD-B753-49DDA9DD758F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0B452-1911-EED4-E0A7-7E71A5C69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7339A-1A05-0DB6-0288-72DD2A833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9B444-1274-4FDB-8F66-926CF526E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38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A3AE61-B3E9-8BE3-EFF6-2C9C4D7263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135F45-CDB9-A34C-789E-13C2746781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77A15-EE1A-98B6-9531-CBBF19A3C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279D9-018B-40FD-B753-49DDA9DD758F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E83A6-C3F6-53CC-585C-F99E4D692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9D3FB-F814-7BDB-27D9-D671595DE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9B444-1274-4FDB-8F66-926CF526E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879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5815C-E09D-9198-A3B1-8EAE815A3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2B551-4D5E-EE09-7043-9AE80986F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4D24C-D725-973C-2549-7EA6585B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279D9-018B-40FD-B753-49DDA9DD758F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2C884-FADA-7B81-352E-80B38B82E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767E4-2A1F-16C2-57E8-2B720E61B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9B444-1274-4FDB-8F66-926CF526E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604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513C0-B3E3-81B3-854F-A910EC1F2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DB011-C2D4-2876-FDAD-BD7001C44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859FD-F33F-1F77-D2FB-CBA9DBD00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279D9-018B-40FD-B753-49DDA9DD758F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75446-1D9F-8612-346F-65454711C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11CE9-0660-22AC-2E52-6A861F0A0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9B444-1274-4FDB-8F66-926CF526E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35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D45CD-F55E-FE66-A690-9D6091176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017E3-3DF7-2142-B9A2-F72BC1BB2A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696C8A-E497-AB48-0BD8-8585AB92A7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45A541-2CBF-B3EF-B1F5-5DE8DC86D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279D9-018B-40FD-B753-49DDA9DD758F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875207-2AB5-85AE-A49D-3E64E05A7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838C27-620E-58F4-F030-B3B711FF1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9B444-1274-4FDB-8F66-926CF526E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120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189D2-A39A-9E95-29AC-D2BA5D409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D44A7F-468C-A3C2-FF75-5991C0AD2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45D695-2C78-3134-F84D-C44D9BBF35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2933BA-9022-B047-986F-B60770D7BC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63C101-4C2E-A196-6A2F-0089180AD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37A59B-947F-52E1-7F6A-244A497FC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279D9-018B-40FD-B753-49DDA9DD758F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50BFBE-8943-8A8E-3FE7-168AB6828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3FEDBF-DB18-1D1F-0278-14B14929D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9B444-1274-4FDB-8F66-926CF526E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500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2EAFF-DA2F-4C6F-56A1-7747EB735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734547-ED39-8E5F-1C85-A0F35F721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279D9-018B-40FD-B753-49DDA9DD758F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A409B4-30CD-2CD4-C9CC-D691B2DBC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C845CE-62C7-5EA0-B148-ECACAEEA1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9B444-1274-4FDB-8F66-926CF526E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6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39362E-85C9-7A2C-5B40-411B5E709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279D9-018B-40FD-B753-49DDA9DD758F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EEB1ED-9DBE-6E7A-F103-E6AECE030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25589C-F882-B10F-286E-388BAC709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9B444-1274-4FDB-8F66-926CF526E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77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F21E1-50B3-DDE7-63D6-FC1C51FD8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549F6-9AAB-B46A-8D4A-F22987D5D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F0AFBE-917A-B0AC-B259-C884BBA028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290E6-825D-BB62-464A-BE01D0CEA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279D9-018B-40FD-B753-49DDA9DD758F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F2E1E7-1CC3-7A25-901F-72C94E6B5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FDFF1D-EE88-B8FD-EEC6-BA3D4210B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9B444-1274-4FDB-8F66-926CF526E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192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21C37-2FC9-0A12-85F7-C7ACAEEC0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E95507-969E-8059-7F6E-558C3E088B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ECF506-66A6-B729-724F-15B5920671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DBAD2A-FDEF-CC9D-2616-284DD4F91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279D9-018B-40FD-B753-49DDA9DD758F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774676-19CA-39E8-3E7C-457C07A75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8617EF-9084-FC09-0720-5AF8F0F76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9B444-1274-4FDB-8F66-926CF526E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35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B5142B-2372-05C9-1F48-9584F3A78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650D70-80B8-EC20-577E-DE88215E9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4405ED-51AE-43CD-64F3-F5A87088FF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279D9-018B-40FD-B753-49DDA9DD758F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79968-1259-0DD7-0A1D-441882CE07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C8EAB-D88D-1760-E516-E096920246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B444-1274-4FDB-8F66-926CF526E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27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EE032-D791-A97A-003B-0B8393F1F9F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Work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099D103E-3987-4B3B-42D8-F93BC219A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4</a:t>
            </a:r>
            <a:br>
              <a:rPr lang="en-US" sz="4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resources and energy transfer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7AE08F-6880-9D5D-5B02-865FDCBCD72B}"/>
              </a:ext>
            </a:extLst>
          </p:cNvPr>
          <p:cNvSpPr txBox="1"/>
          <p:nvPr/>
        </p:nvSpPr>
        <p:spPr>
          <a:xfrm>
            <a:off x="10059838" y="797073"/>
            <a:ext cx="1293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Corbel" panose="020B0503020204020204" pitchFamily="34" charset="0"/>
              </a:rPr>
              <a:t>Page 373</a:t>
            </a:r>
          </a:p>
        </p:txBody>
      </p:sp>
    </p:spTree>
    <p:extLst>
      <p:ext uri="{BB962C8B-B14F-4D97-AF65-F5344CB8AC3E}">
        <p14:creationId xmlns:p14="http://schemas.microsoft.com/office/powerpoint/2010/main" val="136837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0B31995E-0945-66BF-620F-1CD7FFF91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099" y="1362075"/>
            <a:ext cx="11572875" cy="5191125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rgbClr val="00B0F0"/>
                </a:solidFill>
              </a:rPr>
              <a:t>Potential energy: </a:t>
            </a:r>
            <a:r>
              <a:rPr lang="en-US" sz="3600" dirty="0"/>
              <a:t>is the energy stored by an object because of its position relative to other objects</a:t>
            </a:r>
            <a:br>
              <a:rPr lang="en-US" sz="4000" dirty="0">
                <a:solidFill>
                  <a:srgbClr val="00B0F0"/>
                </a:solidFill>
              </a:rPr>
            </a:br>
            <a:endParaRPr lang="en-US" sz="4000" dirty="0">
              <a:solidFill>
                <a:srgbClr val="00B0F0"/>
              </a:solidFill>
            </a:endParaRPr>
          </a:p>
          <a:p>
            <a:pPr algn="l"/>
            <a:r>
              <a:rPr lang="en-US" sz="2800" dirty="0">
                <a:solidFill>
                  <a:srgbClr val="00B0F0"/>
                </a:solidFill>
              </a:rPr>
              <a:t>Calculating for potential energy:</a:t>
            </a:r>
            <a:endParaRPr lang="en-US" sz="1600" dirty="0">
              <a:solidFill>
                <a:srgbClr val="00B0F0"/>
              </a:solidFill>
            </a:endParaRPr>
          </a:p>
          <a:p>
            <a:pPr algn="l"/>
            <a:endParaRPr lang="en-US" sz="3600" dirty="0"/>
          </a:p>
          <a:p>
            <a:pPr algn="l"/>
            <a:endParaRPr lang="en-US" sz="3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AEE032-D791-A97A-003B-0B8393F1F9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1385"/>
            <a:ext cx="2456329" cy="921590"/>
          </a:xfrm>
          <a:solidFill>
            <a:schemeClr val="accent2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Work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12BD184-35FA-E2E7-EEB9-3C0B6CDA009A}"/>
              </a:ext>
            </a:extLst>
          </p:cNvPr>
          <p:cNvGrpSpPr/>
          <p:nvPr/>
        </p:nvGrpSpPr>
        <p:grpSpPr>
          <a:xfrm>
            <a:off x="7996686" y="3429000"/>
            <a:ext cx="4133955" cy="2531853"/>
            <a:chOff x="3337112" y="3550023"/>
            <a:chExt cx="5342964" cy="2850777"/>
          </a:xfrm>
        </p:grpSpPr>
        <p:sp>
          <p:nvSpPr>
            <p:cNvPr id="3" name="Isosceles Triangle 2">
              <a:extLst>
                <a:ext uri="{FF2B5EF4-FFF2-40B4-BE49-F238E27FC236}">
                  <a16:creationId xmlns:a16="http://schemas.microsoft.com/office/drawing/2014/main" id="{A25E8817-D992-2C65-538A-65E66F684C0D}"/>
                </a:ext>
              </a:extLst>
            </p:cNvPr>
            <p:cNvSpPr/>
            <p:nvPr/>
          </p:nvSpPr>
          <p:spPr>
            <a:xfrm>
              <a:off x="3337112" y="3550023"/>
              <a:ext cx="5342964" cy="2850777"/>
            </a:xfrm>
            <a:prstGeom prst="triangl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AF3F604-6549-FB60-1A2D-6A4941902C7B}"/>
                </a:ext>
              </a:extLst>
            </p:cNvPr>
            <p:cNvCxnSpPr>
              <a:cxnSpLocks/>
            </p:cNvCxnSpPr>
            <p:nvPr/>
          </p:nvCxnSpPr>
          <p:spPr>
            <a:xfrm>
              <a:off x="4370294" y="5289176"/>
              <a:ext cx="32766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575EB61-4018-4259-B11B-B1A92475C68D}"/>
                </a:ext>
              </a:extLst>
            </p:cNvPr>
            <p:cNvCxnSpPr/>
            <p:nvPr/>
          </p:nvCxnSpPr>
          <p:spPr>
            <a:xfrm>
              <a:off x="5414682" y="5280212"/>
              <a:ext cx="0" cy="1120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CE4E4E1-6FF6-CBD2-62DE-AF30137848DA}"/>
                </a:ext>
              </a:extLst>
            </p:cNvPr>
            <p:cNvCxnSpPr/>
            <p:nvPr/>
          </p:nvCxnSpPr>
          <p:spPr>
            <a:xfrm>
              <a:off x="6759388" y="5280212"/>
              <a:ext cx="0" cy="1120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A76CDE6-BD67-E4E9-8154-DBD5DF9A3B00}"/>
                </a:ext>
              </a:extLst>
            </p:cNvPr>
            <p:cNvSpPr txBox="1"/>
            <p:nvPr/>
          </p:nvSpPr>
          <p:spPr>
            <a:xfrm>
              <a:off x="5586972" y="4181883"/>
              <a:ext cx="115644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PE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2FA8691-43F5-46C2-782D-373CB50D3C0C}"/>
                </a:ext>
              </a:extLst>
            </p:cNvPr>
            <p:cNvSpPr txBox="1"/>
            <p:nvPr/>
          </p:nvSpPr>
          <p:spPr>
            <a:xfrm>
              <a:off x="4173071" y="5378841"/>
              <a:ext cx="115644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/>
                <a:t>m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B000DF9-25BD-B2B3-81BA-24C7C58E0FA1}"/>
                </a:ext>
              </a:extLst>
            </p:cNvPr>
            <p:cNvSpPr txBox="1"/>
            <p:nvPr/>
          </p:nvSpPr>
          <p:spPr>
            <a:xfrm>
              <a:off x="5517777" y="5383323"/>
              <a:ext cx="115644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/>
                <a:t>g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26F28E9-ADD6-C0B7-2A3A-F749092A67BC}"/>
                </a:ext>
              </a:extLst>
            </p:cNvPr>
            <p:cNvSpPr txBox="1"/>
            <p:nvPr/>
          </p:nvSpPr>
          <p:spPr>
            <a:xfrm>
              <a:off x="7068671" y="5446246"/>
              <a:ext cx="115644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412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EE032-D791-A97A-003B-0B8393F1F9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1385"/>
            <a:ext cx="2456329" cy="921590"/>
          </a:xfrm>
          <a:solidFill>
            <a:schemeClr val="accent2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Work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B31995E-0945-66BF-620F-1CD7FFF91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099" y="1362075"/>
            <a:ext cx="11572875" cy="5191125"/>
          </a:xfrm>
        </p:spPr>
        <p:txBody>
          <a:bodyPr/>
          <a:lstStyle/>
          <a:p>
            <a:pPr algn="l"/>
            <a:r>
              <a:rPr lang="en-US" sz="4000" b="1" dirty="0">
                <a:solidFill>
                  <a:srgbClr val="FF0000"/>
                </a:solidFill>
              </a:rPr>
              <a:t>Work: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/>
              <a:t>is the product of the </a:t>
            </a:r>
            <a:r>
              <a:rPr lang="en-US" sz="4000" dirty="0">
                <a:solidFill>
                  <a:schemeClr val="accent1"/>
                </a:solidFill>
              </a:rPr>
              <a:t>force</a:t>
            </a:r>
            <a:r>
              <a:rPr lang="en-US" sz="4000" dirty="0"/>
              <a:t> applied upon an object and the </a:t>
            </a:r>
            <a:r>
              <a:rPr lang="en-US" sz="4000" dirty="0">
                <a:solidFill>
                  <a:schemeClr val="accent6"/>
                </a:solidFill>
              </a:rPr>
              <a:t>displacement</a:t>
            </a:r>
            <a:r>
              <a:rPr lang="en-US" sz="4000" dirty="0"/>
              <a:t> that the object is moved.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/>
              <a:t>				           </a:t>
            </a:r>
            <a:br>
              <a:rPr lang="en-US" dirty="0"/>
            </a:br>
            <a:r>
              <a:rPr lang="en-US" dirty="0"/>
              <a:t>							</a:t>
            </a:r>
            <a:r>
              <a:rPr lang="en-US" sz="4400" dirty="0"/>
              <a:t>W = </a:t>
            </a:r>
            <a:r>
              <a:rPr lang="en-US" sz="4400" dirty="0">
                <a:solidFill>
                  <a:schemeClr val="accent1"/>
                </a:solidFill>
              </a:rPr>
              <a:t>F</a:t>
            </a:r>
            <a:r>
              <a:rPr lang="en-US" sz="4400" dirty="0"/>
              <a:t> x </a:t>
            </a:r>
            <a:r>
              <a:rPr lang="en-US" sz="4400" dirty="0">
                <a:solidFill>
                  <a:srgbClr val="00B050"/>
                </a:solidFill>
              </a:rPr>
              <a:t>d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62413641-2BC2-B660-A077-037D81FBF886}"/>
              </a:ext>
            </a:extLst>
          </p:cNvPr>
          <p:cNvSpPr/>
          <p:nvPr/>
        </p:nvSpPr>
        <p:spPr>
          <a:xfrm>
            <a:off x="7353296" y="2848020"/>
            <a:ext cx="1771652" cy="704850"/>
          </a:xfrm>
          <a:prstGeom prst="wedgeRoundRectCallout">
            <a:avLst>
              <a:gd name="adj1" fmla="val -10080"/>
              <a:gd name="adj2" fmla="val 1030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Unit = Newton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3B46C08D-A3FC-5318-07C9-F1F35C14E35D}"/>
              </a:ext>
            </a:extLst>
          </p:cNvPr>
          <p:cNvSpPr/>
          <p:nvPr/>
        </p:nvSpPr>
        <p:spPr>
          <a:xfrm>
            <a:off x="8705848" y="4600635"/>
            <a:ext cx="1771652" cy="704850"/>
          </a:xfrm>
          <a:prstGeom prst="wedgeRoundRectCallout">
            <a:avLst>
              <a:gd name="adj1" fmla="val -40695"/>
              <a:gd name="adj2" fmla="val -82988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Unit = meter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733990-24B4-52ED-5BAC-E3B8C008990E}"/>
              </a:ext>
            </a:extLst>
          </p:cNvPr>
          <p:cNvSpPr txBox="1"/>
          <p:nvPr/>
        </p:nvSpPr>
        <p:spPr>
          <a:xfrm>
            <a:off x="95249" y="5305485"/>
            <a:ext cx="11001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Unit of </a:t>
            </a:r>
            <a:r>
              <a:rPr lang="en-US" sz="3600" dirty="0">
                <a:solidFill>
                  <a:srgbClr val="FF0000"/>
                </a:solidFill>
              </a:rPr>
              <a:t>Work</a:t>
            </a:r>
            <a:r>
              <a:rPr lang="en-US" sz="3200" dirty="0"/>
              <a:t> is Newton meter  (Nm), also called Joule (J)</a:t>
            </a:r>
          </a:p>
        </p:txBody>
      </p:sp>
    </p:spTree>
    <p:extLst>
      <p:ext uri="{BB962C8B-B14F-4D97-AF65-F5344CB8AC3E}">
        <p14:creationId xmlns:p14="http://schemas.microsoft.com/office/powerpoint/2010/main" val="38490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EE032-D791-A97A-003B-0B8393F1F9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1385"/>
            <a:ext cx="2456329" cy="921590"/>
          </a:xfrm>
          <a:solidFill>
            <a:schemeClr val="accent2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Work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B31995E-0945-66BF-620F-1CD7FFF91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099" y="1362075"/>
            <a:ext cx="11572875" cy="5191125"/>
          </a:xfrm>
        </p:spPr>
        <p:txBody>
          <a:bodyPr/>
          <a:lstStyle/>
          <a:p>
            <a:pPr algn="l"/>
            <a:r>
              <a:rPr lang="en-US" sz="4000" b="1" dirty="0">
                <a:solidFill>
                  <a:srgbClr val="FF0000"/>
                </a:solidFill>
              </a:rPr>
              <a:t>Work: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/>
              <a:t>is the product of the </a:t>
            </a:r>
            <a:r>
              <a:rPr lang="en-US" sz="4000" dirty="0">
                <a:solidFill>
                  <a:schemeClr val="accent1"/>
                </a:solidFill>
              </a:rPr>
              <a:t>force</a:t>
            </a:r>
            <a:r>
              <a:rPr lang="en-US" sz="4000" dirty="0"/>
              <a:t> applied upon an object and the </a:t>
            </a:r>
            <a:r>
              <a:rPr lang="en-US" sz="4000" dirty="0">
                <a:solidFill>
                  <a:schemeClr val="accent6"/>
                </a:solidFill>
              </a:rPr>
              <a:t>displacement</a:t>
            </a:r>
            <a:r>
              <a:rPr lang="en-US" sz="4000" dirty="0"/>
              <a:t> that the object is moved.</a:t>
            </a:r>
          </a:p>
          <a:p>
            <a:pPr algn="l"/>
            <a:endParaRPr lang="en-US" dirty="0"/>
          </a:p>
          <a:p>
            <a:pPr algn="l"/>
            <a:r>
              <a:rPr lang="en-US" sz="3600" dirty="0"/>
              <a:t>        So, 1 Newton meter = 1 Joule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A67E69-B4ED-920D-CCAB-38ACB873BCB6}"/>
              </a:ext>
            </a:extLst>
          </p:cNvPr>
          <p:cNvSpPr txBox="1"/>
          <p:nvPr/>
        </p:nvSpPr>
        <p:spPr>
          <a:xfrm>
            <a:off x="200026" y="5038066"/>
            <a:ext cx="11001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Unit of </a:t>
            </a:r>
            <a:r>
              <a:rPr lang="en-US" sz="3600" dirty="0">
                <a:solidFill>
                  <a:srgbClr val="FF0000"/>
                </a:solidFill>
              </a:rPr>
              <a:t>Work</a:t>
            </a:r>
            <a:r>
              <a:rPr lang="en-US" sz="3200" dirty="0"/>
              <a:t> is Newton meter  (Nm), also called Joule (J)</a:t>
            </a:r>
          </a:p>
        </p:txBody>
      </p:sp>
    </p:spTree>
    <p:extLst>
      <p:ext uri="{BB962C8B-B14F-4D97-AF65-F5344CB8AC3E}">
        <p14:creationId xmlns:p14="http://schemas.microsoft.com/office/powerpoint/2010/main" val="186854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EE032-D791-A97A-003B-0B8393F1F9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1385"/>
            <a:ext cx="2456329" cy="921590"/>
          </a:xfrm>
          <a:solidFill>
            <a:schemeClr val="accent2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Work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B31995E-0945-66BF-620F-1CD7FFF91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099" y="1362075"/>
            <a:ext cx="11572875" cy="5191125"/>
          </a:xfrm>
        </p:spPr>
        <p:txBody>
          <a:bodyPr/>
          <a:lstStyle/>
          <a:p>
            <a:pPr algn="l"/>
            <a:r>
              <a:rPr lang="en-US" sz="4000" b="1" dirty="0">
                <a:solidFill>
                  <a:srgbClr val="FF0000"/>
                </a:solidFill>
              </a:rPr>
              <a:t>Work: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/>
              <a:t>is the product of the </a:t>
            </a:r>
            <a:r>
              <a:rPr lang="en-US" sz="4000" dirty="0">
                <a:solidFill>
                  <a:schemeClr val="accent1"/>
                </a:solidFill>
              </a:rPr>
              <a:t>force</a:t>
            </a:r>
            <a:r>
              <a:rPr lang="en-US" sz="4000" dirty="0"/>
              <a:t> applied upon an object and the </a:t>
            </a:r>
            <a:r>
              <a:rPr lang="en-US" sz="4000" dirty="0">
                <a:solidFill>
                  <a:schemeClr val="accent6"/>
                </a:solidFill>
              </a:rPr>
              <a:t>displacement</a:t>
            </a:r>
            <a:r>
              <a:rPr lang="en-US" sz="4000" dirty="0"/>
              <a:t> that the object is moved.</a:t>
            </a:r>
          </a:p>
          <a:p>
            <a:pPr algn="l"/>
            <a:r>
              <a:rPr lang="en-US" i="1" dirty="0"/>
              <a:t>Quick example:</a:t>
            </a:r>
          </a:p>
          <a:p>
            <a:pPr algn="l"/>
            <a:r>
              <a:rPr lang="en-US" sz="3600" dirty="0"/>
              <a:t>A student pushes a box for 8 meters with a force of 340 N,</a:t>
            </a:r>
            <a:br>
              <a:rPr lang="en-US" sz="3600" dirty="0"/>
            </a:br>
            <a:r>
              <a:rPr lang="en-US" sz="3600" dirty="0"/>
              <a:t>calculate the work done.</a:t>
            </a:r>
            <a:br>
              <a:rPr lang="en-US" sz="3600" dirty="0"/>
            </a:br>
            <a:endParaRPr lang="en-US" sz="3600" dirty="0"/>
          </a:p>
          <a:p>
            <a:pPr algn="l"/>
            <a:r>
              <a:rPr lang="en-US" dirty="0"/>
              <a:t>				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ube 2">
            <a:extLst>
              <a:ext uri="{FF2B5EF4-FFF2-40B4-BE49-F238E27FC236}">
                <a16:creationId xmlns:a16="http://schemas.microsoft.com/office/drawing/2014/main" id="{2524EDFF-1572-BDA5-572E-1B5FF4354A8E}"/>
              </a:ext>
            </a:extLst>
          </p:cNvPr>
          <p:cNvSpPr/>
          <p:nvPr/>
        </p:nvSpPr>
        <p:spPr>
          <a:xfrm>
            <a:off x="1566411" y="4314825"/>
            <a:ext cx="1295400" cy="1181100"/>
          </a:xfrm>
          <a:prstGeom prst="cube">
            <a:avLst/>
          </a:prstGeom>
          <a:blipFill>
            <a:blip r:embed="rId2"/>
            <a:tile tx="0" ty="0" sx="100000" sy="100000" flip="none" algn="tl"/>
          </a:blipFill>
          <a:ln w="31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2E0B68D-309B-BE0D-4666-4537C328685C}"/>
              </a:ext>
            </a:extLst>
          </p:cNvPr>
          <p:cNvCxnSpPr>
            <a:cxnSpLocks/>
          </p:cNvCxnSpPr>
          <p:nvPr/>
        </p:nvCxnSpPr>
        <p:spPr>
          <a:xfrm flipV="1">
            <a:off x="1566411" y="5705475"/>
            <a:ext cx="3362325" cy="2381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2969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EE032-D791-A97A-003B-0B8393F1F9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1385"/>
            <a:ext cx="2456329" cy="921590"/>
          </a:xfrm>
          <a:solidFill>
            <a:schemeClr val="accent2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Work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B31995E-0945-66BF-620F-1CD7FFF91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099" y="1362075"/>
            <a:ext cx="11572875" cy="5191125"/>
          </a:xfrm>
        </p:spPr>
        <p:txBody>
          <a:bodyPr/>
          <a:lstStyle/>
          <a:p>
            <a:pPr algn="l"/>
            <a:r>
              <a:rPr lang="en-US" sz="4000" b="1" dirty="0">
                <a:solidFill>
                  <a:srgbClr val="FF0000"/>
                </a:solidFill>
              </a:rPr>
              <a:t>Work: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/>
              <a:t>is the product of the </a:t>
            </a:r>
            <a:r>
              <a:rPr lang="en-US" sz="4000" dirty="0">
                <a:solidFill>
                  <a:schemeClr val="accent1"/>
                </a:solidFill>
              </a:rPr>
              <a:t>force</a:t>
            </a:r>
            <a:r>
              <a:rPr lang="en-US" sz="4000" dirty="0"/>
              <a:t> applied upon an object and the </a:t>
            </a:r>
            <a:r>
              <a:rPr lang="en-US" sz="4000" dirty="0">
                <a:solidFill>
                  <a:schemeClr val="accent6"/>
                </a:solidFill>
              </a:rPr>
              <a:t>displacement</a:t>
            </a:r>
            <a:r>
              <a:rPr lang="en-US" sz="4000" dirty="0"/>
              <a:t> that the object is moved.</a:t>
            </a:r>
          </a:p>
          <a:p>
            <a:pPr algn="l"/>
            <a:r>
              <a:rPr lang="en-US" i="1" dirty="0"/>
              <a:t>Quick example:</a:t>
            </a:r>
          </a:p>
          <a:p>
            <a:pPr algn="l"/>
            <a:r>
              <a:rPr lang="en-US" sz="3600" dirty="0"/>
              <a:t>A student pushes a box for 3 meters with a force of 720 N,</a:t>
            </a:r>
            <a:br>
              <a:rPr lang="en-US" sz="3600" dirty="0"/>
            </a:br>
            <a:r>
              <a:rPr lang="en-US" sz="3600" dirty="0"/>
              <a:t>calculate the work done.</a:t>
            </a:r>
            <a:br>
              <a:rPr lang="en-US" sz="3600" dirty="0"/>
            </a:br>
            <a:endParaRPr lang="en-US" sz="3600" dirty="0"/>
          </a:p>
          <a:p>
            <a:pPr algn="l"/>
            <a:r>
              <a:rPr lang="en-US" dirty="0"/>
              <a:t>				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ube 2">
            <a:extLst>
              <a:ext uri="{FF2B5EF4-FFF2-40B4-BE49-F238E27FC236}">
                <a16:creationId xmlns:a16="http://schemas.microsoft.com/office/drawing/2014/main" id="{2524EDFF-1572-BDA5-572E-1B5FF4354A8E}"/>
              </a:ext>
            </a:extLst>
          </p:cNvPr>
          <p:cNvSpPr/>
          <p:nvPr/>
        </p:nvSpPr>
        <p:spPr>
          <a:xfrm>
            <a:off x="1566411" y="4314825"/>
            <a:ext cx="1295400" cy="1181100"/>
          </a:xfrm>
          <a:prstGeom prst="cube">
            <a:avLst/>
          </a:prstGeom>
          <a:blipFill>
            <a:blip r:embed="rId2"/>
            <a:tile tx="0" ty="0" sx="100000" sy="100000" flip="none" algn="tl"/>
          </a:blipFill>
          <a:ln w="31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2E0B68D-309B-BE0D-4666-4537C328685C}"/>
              </a:ext>
            </a:extLst>
          </p:cNvPr>
          <p:cNvCxnSpPr>
            <a:cxnSpLocks/>
          </p:cNvCxnSpPr>
          <p:nvPr/>
        </p:nvCxnSpPr>
        <p:spPr>
          <a:xfrm flipV="1">
            <a:off x="1566411" y="5705475"/>
            <a:ext cx="3362325" cy="2381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882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EE032-D791-A97A-003B-0B8393F1F9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1385"/>
            <a:ext cx="2456329" cy="921590"/>
          </a:xfrm>
          <a:solidFill>
            <a:schemeClr val="accent2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Work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B31995E-0945-66BF-620F-1CD7FFF91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099" y="1362075"/>
            <a:ext cx="11772901" cy="5191125"/>
          </a:xfrm>
        </p:spPr>
        <p:txBody>
          <a:bodyPr/>
          <a:lstStyle/>
          <a:p>
            <a:pPr algn="l"/>
            <a:r>
              <a:rPr lang="en-US" sz="4000" b="1" dirty="0">
                <a:solidFill>
                  <a:srgbClr val="FF0000"/>
                </a:solidFill>
              </a:rPr>
              <a:t>Work: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/>
              <a:t>is the product of the </a:t>
            </a:r>
            <a:r>
              <a:rPr lang="en-US" sz="4000" dirty="0">
                <a:solidFill>
                  <a:schemeClr val="accent1"/>
                </a:solidFill>
              </a:rPr>
              <a:t>force</a:t>
            </a:r>
            <a:r>
              <a:rPr lang="en-US" sz="4000" dirty="0"/>
              <a:t> applied upon an object and the </a:t>
            </a:r>
            <a:r>
              <a:rPr lang="en-US" sz="4000" dirty="0">
                <a:solidFill>
                  <a:schemeClr val="accent6"/>
                </a:solidFill>
              </a:rPr>
              <a:t>displacement</a:t>
            </a:r>
            <a:r>
              <a:rPr lang="en-US" sz="4000" dirty="0"/>
              <a:t> that the object is moved.</a:t>
            </a:r>
          </a:p>
          <a:p>
            <a:pPr algn="l"/>
            <a:r>
              <a:rPr lang="en-US" i="1" dirty="0"/>
              <a:t>Quick example:</a:t>
            </a:r>
          </a:p>
          <a:p>
            <a:pPr algn="l"/>
            <a:r>
              <a:rPr lang="en-US" sz="3600" dirty="0"/>
              <a:t>A student pushes a box for 0.22 meters with a force of 3000 N,</a:t>
            </a:r>
            <a:br>
              <a:rPr lang="en-US" sz="3600" dirty="0"/>
            </a:br>
            <a:r>
              <a:rPr lang="en-US" sz="3600" dirty="0"/>
              <a:t>calculate the work done.</a:t>
            </a:r>
            <a:br>
              <a:rPr lang="en-US" sz="3600" dirty="0"/>
            </a:br>
            <a:endParaRPr lang="en-US" sz="3600" dirty="0"/>
          </a:p>
          <a:p>
            <a:pPr algn="l"/>
            <a:r>
              <a:rPr lang="en-US" dirty="0"/>
              <a:t>				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ube 2">
            <a:extLst>
              <a:ext uri="{FF2B5EF4-FFF2-40B4-BE49-F238E27FC236}">
                <a16:creationId xmlns:a16="http://schemas.microsoft.com/office/drawing/2014/main" id="{2524EDFF-1572-BDA5-572E-1B5FF4354A8E}"/>
              </a:ext>
            </a:extLst>
          </p:cNvPr>
          <p:cNvSpPr/>
          <p:nvPr/>
        </p:nvSpPr>
        <p:spPr>
          <a:xfrm>
            <a:off x="1566411" y="4314825"/>
            <a:ext cx="1295400" cy="1181100"/>
          </a:xfrm>
          <a:prstGeom prst="cube">
            <a:avLst/>
          </a:prstGeom>
          <a:blipFill>
            <a:blip r:embed="rId2"/>
            <a:tile tx="0" ty="0" sx="100000" sy="100000" flip="none" algn="tl"/>
          </a:blipFill>
          <a:ln w="31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2E0B68D-309B-BE0D-4666-4537C328685C}"/>
              </a:ext>
            </a:extLst>
          </p:cNvPr>
          <p:cNvCxnSpPr>
            <a:cxnSpLocks/>
          </p:cNvCxnSpPr>
          <p:nvPr/>
        </p:nvCxnSpPr>
        <p:spPr>
          <a:xfrm flipV="1">
            <a:off x="1566411" y="5705475"/>
            <a:ext cx="3362325" cy="2381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555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EE032-D791-A97A-003B-0B8393F1F9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1385"/>
            <a:ext cx="2456329" cy="921590"/>
          </a:xfrm>
          <a:solidFill>
            <a:schemeClr val="accent2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Work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B31995E-0945-66BF-620F-1CD7FFF91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099" y="1362075"/>
            <a:ext cx="11572875" cy="5191125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rgbClr val="00B0F0"/>
                </a:solidFill>
              </a:rPr>
              <a:t>Potential energy: </a:t>
            </a:r>
            <a:r>
              <a:rPr lang="en-US" sz="3600" dirty="0"/>
              <a:t>is the energy stored by an object because of its position relative to other objects</a:t>
            </a:r>
            <a:br>
              <a:rPr lang="en-US" sz="4000" dirty="0">
                <a:solidFill>
                  <a:srgbClr val="00B0F0"/>
                </a:solidFill>
              </a:rPr>
            </a:br>
            <a:endParaRPr lang="en-US" sz="4000" dirty="0">
              <a:solidFill>
                <a:srgbClr val="00B0F0"/>
              </a:solidFill>
            </a:endParaRPr>
          </a:p>
          <a:p>
            <a:pPr algn="l"/>
            <a:r>
              <a:rPr lang="en-US" sz="3600" i="1" dirty="0"/>
              <a:t>Potential energy is stored and</a:t>
            </a:r>
            <a:br>
              <a:rPr lang="en-US" sz="3600" i="1" dirty="0"/>
            </a:br>
            <a:r>
              <a:rPr lang="en-US" sz="3600" i="1" dirty="0"/>
              <a:t>used, it depends on </a:t>
            </a:r>
            <a:r>
              <a:rPr lang="en-US" sz="3600" b="1" i="1" baseline="30000" dirty="0">
                <a:solidFill>
                  <a:srgbClr val="00B0F0"/>
                </a:solidFill>
              </a:rPr>
              <a:t>1</a:t>
            </a:r>
            <a:r>
              <a:rPr lang="en-US" sz="3600" b="1" dirty="0"/>
              <a:t>the height </a:t>
            </a:r>
            <a:br>
              <a:rPr lang="en-US" sz="3600" i="1" dirty="0"/>
            </a:br>
            <a:r>
              <a:rPr lang="en-US" sz="3600" i="1" dirty="0"/>
              <a:t>of the object, and </a:t>
            </a:r>
            <a:r>
              <a:rPr lang="en-US" sz="3600" b="1" baseline="30000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sz="3600" b="1" dirty="0"/>
              <a:t>the weight </a:t>
            </a:r>
            <a:r>
              <a:rPr lang="en-US" sz="3600" i="1" dirty="0"/>
              <a:t>of </a:t>
            </a:r>
            <a:br>
              <a:rPr lang="en-US" sz="3600" i="1" dirty="0"/>
            </a:br>
            <a:r>
              <a:rPr lang="en-US" sz="3600" i="1" dirty="0"/>
              <a:t>the object.</a:t>
            </a:r>
          </a:p>
          <a:p>
            <a:pPr algn="l"/>
            <a:endParaRPr lang="en-US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0626CC-2FE1-1FA6-C62D-5622205BE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9051" y="2795318"/>
            <a:ext cx="4133850" cy="39243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16457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EE032-D791-A97A-003B-0B8393F1F9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1385"/>
            <a:ext cx="2456329" cy="921590"/>
          </a:xfrm>
          <a:solidFill>
            <a:schemeClr val="accent2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Work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B31995E-0945-66BF-620F-1CD7FFF91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099" y="1362075"/>
            <a:ext cx="11572875" cy="5191125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rgbClr val="00B0F0"/>
                </a:solidFill>
              </a:rPr>
              <a:t>Potential energy: </a:t>
            </a:r>
            <a:r>
              <a:rPr lang="en-US" sz="3600" dirty="0"/>
              <a:t>is the energy stored by an object because of its position relative to other objects</a:t>
            </a:r>
            <a:br>
              <a:rPr lang="en-US" sz="4000" dirty="0">
                <a:solidFill>
                  <a:srgbClr val="00B0F0"/>
                </a:solidFill>
              </a:rPr>
            </a:br>
            <a:endParaRPr lang="en-US" sz="4000" dirty="0">
              <a:solidFill>
                <a:srgbClr val="00B0F0"/>
              </a:solidFill>
            </a:endParaRPr>
          </a:p>
          <a:p>
            <a:pPr algn="l"/>
            <a:r>
              <a:rPr lang="en-US" sz="3600" i="1" dirty="0"/>
              <a:t>Potential energy is stored and</a:t>
            </a:r>
            <a:br>
              <a:rPr lang="en-US" sz="3600" i="1" dirty="0"/>
            </a:br>
            <a:r>
              <a:rPr lang="en-US" sz="3600" i="1" dirty="0"/>
              <a:t>used, it depends on </a:t>
            </a:r>
            <a:r>
              <a:rPr lang="en-US" sz="3600" b="1" i="1" baseline="30000" dirty="0">
                <a:solidFill>
                  <a:srgbClr val="00B0F0"/>
                </a:solidFill>
              </a:rPr>
              <a:t>1</a:t>
            </a:r>
            <a:r>
              <a:rPr lang="en-US" sz="3600" b="1" dirty="0"/>
              <a:t>the height </a:t>
            </a:r>
            <a:br>
              <a:rPr lang="en-US" sz="3600" i="1" dirty="0"/>
            </a:br>
            <a:r>
              <a:rPr lang="en-US" sz="3600" i="1" dirty="0"/>
              <a:t>of the object, and </a:t>
            </a:r>
            <a:r>
              <a:rPr lang="en-US" sz="3600" b="1" baseline="30000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sz="3600" b="1" dirty="0"/>
              <a:t>the weight </a:t>
            </a:r>
            <a:r>
              <a:rPr lang="en-US" sz="3600" i="1" dirty="0"/>
              <a:t>of </a:t>
            </a:r>
            <a:br>
              <a:rPr lang="en-US" sz="3600" i="1" dirty="0"/>
            </a:br>
            <a:r>
              <a:rPr lang="en-US" sz="3600" i="1" dirty="0"/>
              <a:t>the object.</a:t>
            </a:r>
          </a:p>
          <a:p>
            <a:pPr algn="l"/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3278E3-A51A-D9D6-951E-5CE5E9375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3768" y="2514600"/>
            <a:ext cx="5519182" cy="34861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70241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EE032-D791-A97A-003B-0B8393F1F9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1385"/>
            <a:ext cx="2456329" cy="921590"/>
          </a:xfrm>
          <a:solidFill>
            <a:schemeClr val="accent2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Work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B31995E-0945-66BF-620F-1CD7FFF91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099" y="1362075"/>
            <a:ext cx="11572875" cy="5191125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rgbClr val="00B0F0"/>
                </a:solidFill>
              </a:rPr>
              <a:t>Potential energy: </a:t>
            </a:r>
            <a:r>
              <a:rPr lang="en-US" sz="3600" dirty="0"/>
              <a:t>is the energy stored by an object because of its position relative to other objects</a:t>
            </a:r>
            <a:br>
              <a:rPr lang="en-US" sz="4000" dirty="0">
                <a:solidFill>
                  <a:srgbClr val="00B0F0"/>
                </a:solidFill>
              </a:rPr>
            </a:br>
            <a:endParaRPr lang="en-US" sz="4000" dirty="0">
              <a:solidFill>
                <a:srgbClr val="00B0F0"/>
              </a:solidFill>
            </a:endParaRPr>
          </a:p>
          <a:p>
            <a:pPr algn="l"/>
            <a:r>
              <a:rPr lang="en-US" sz="2800" dirty="0">
                <a:solidFill>
                  <a:srgbClr val="00B0F0"/>
                </a:solidFill>
              </a:rPr>
              <a:t>Calculating for potential energy</a:t>
            </a:r>
            <a:br>
              <a:rPr lang="en-US" sz="2800" dirty="0">
                <a:solidFill>
                  <a:srgbClr val="00B0F0"/>
                </a:solidFill>
              </a:rPr>
            </a:br>
            <a:endParaRPr lang="en-US" sz="1600" dirty="0">
              <a:solidFill>
                <a:srgbClr val="00B0F0"/>
              </a:solidFill>
            </a:endParaRPr>
          </a:p>
          <a:p>
            <a:pPr algn="l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Potential Energy = 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× </a:t>
            </a:r>
            <a:r>
              <a:rPr lang="en-US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gravitational force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× </a:t>
            </a:r>
            <a:r>
              <a:rPr 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height</a:t>
            </a:r>
          </a:p>
        </p:txBody>
      </p:sp>
    </p:spTree>
    <p:extLst>
      <p:ext uri="{BB962C8B-B14F-4D97-AF65-F5344CB8AC3E}">
        <p14:creationId xmlns:p14="http://schemas.microsoft.com/office/powerpoint/2010/main" val="3548403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EE032-D791-A97A-003B-0B8393F1F9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1385"/>
            <a:ext cx="2456329" cy="921590"/>
          </a:xfrm>
          <a:solidFill>
            <a:schemeClr val="accent2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Work</a:t>
            </a:r>
          </a:p>
        </p:txBody>
      </p: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A499332C-B35C-3100-8E90-5A0AC8F9EA18}"/>
              </a:ext>
            </a:extLst>
          </p:cNvPr>
          <p:cNvSpPr/>
          <p:nvPr/>
        </p:nvSpPr>
        <p:spPr>
          <a:xfrm>
            <a:off x="4167186" y="4014787"/>
            <a:ext cx="4076700" cy="1409700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B31995E-0945-66BF-620F-1CD7FFF91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099" y="1362075"/>
            <a:ext cx="11572875" cy="5191125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rgbClr val="00B0F0"/>
                </a:solidFill>
              </a:rPr>
              <a:t>Potential energy: </a:t>
            </a:r>
            <a:r>
              <a:rPr lang="en-US" sz="3600" dirty="0"/>
              <a:t>is the energy stored by an object because of its position relative to other objects</a:t>
            </a:r>
            <a:br>
              <a:rPr lang="en-US" sz="4000" dirty="0">
                <a:solidFill>
                  <a:srgbClr val="00B0F0"/>
                </a:solidFill>
              </a:rPr>
            </a:br>
            <a:endParaRPr lang="en-US" sz="4000" dirty="0">
              <a:solidFill>
                <a:srgbClr val="00B0F0"/>
              </a:solidFill>
            </a:endParaRPr>
          </a:p>
          <a:p>
            <a:pPr algn="l"/>
            <a:r>
              <a:rPr lang="en-US" sz="2800" dirty="0">
                <a:solidFill>
                  <a:srgbClr val="00B0F0"/>
                </a:solidFill>
              </a:rPr>
              <a:t>Calculating for potential energy:</a:t>
            </a:r>
            <a:endParaRPr lang="en-US" sz="1600" dirty="0">
              <a:solidFill>
                <a:srgbClr val="00B0F0"/>
              </a:solidFill>
            </a:endParaRPr>
          </a:p>
          <a:p>
            <a:pPr algn="l"/>
            <a:endParaRPr lang="en-US" sz="3600" dirty="0"/>
          </a:p>
          <a:p>
            <a:r>
              <a:rPr lang="en-US" sz="72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</a:t>
            </a:r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n-US" sz="7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</a:t>
            </a:r>
            <a:r>
              <a:rPr lang="en-US" sz="7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n-US" sz="7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8490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EE032-D791-A97A-003B-0B8393F1F9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-21385"/>
            <a:ext cx="2424022" cy="921590"/>
          </a:xfrm>
          <a:solidFill>
            <a:schemeClr val="accent2"/>
          </a:solidFill>
        </p:spPr>
        <p:txBody>
          <a:bodyPr/>
          <a:lstStyle/>
          <a:p>
            <a:pPr algn="l"/>
            <a:r>
              <a:rPr lang="en-US" sz="4400" dirty="0">
                <a:solidFill>
                  <a:schemeClr val="bg1"/>
                </a:solidFill>
              </a:rPr>
              <a:t>Energy</a:t>
            </a:r>
            <a:r>
              <a:rPr lang="en-US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B31995E-0945-66BF-620F-1CD7FFF91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099" y="1362075"/>
            <a:ext cx="11572875" cy="5191125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rgbClr val="00B0F0"/>
                </a:solidFill>
              </a:rPr>
              <a:t>Energy: </a:t>
            </a:r>
            <a:r>
              <a:rPr lang="en-US" sz="3600" dirty="0"/>
              <a:t>is the ability to do work, it is measured in joules</a:t>
            </a:r>
            <a:br>
              <a:rPr lang="en-US" sz="4000" dirty="0">
                <a:solidFill>
                  <a:srgbClr val="00B0F0"/>
                </a:solidFill>
              </a:rPr>
            </a:br>
            <a:endParaRPr lang="en-US" sz="4000" dirty="0">
              <a:solidFill>
                <a:srgbClr val="00B0F0"/>
              </a:solidFill>
            </a:endParaRPr>
          </a:p>
          <a:p>
            <a:pPr algn="l"/>
            <a:r>
              <a:rPr lang="en-US" sz="3600" dirty="0"/>
              <a:t>Types of energy </a:t>
            </a:r>
            <a:r>
              <a:rPr lang="en-US" sz="3600" b="1" dirty="0"/>
              <a:t>storage</a:t>
            </a:r>
            <a:r>
              <a:rPr lang="en-US" sz="3600" dirty="0"/>
              <a:t>: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3600" dirty="0">
                <a:solidFill>
                  <a:srgbClr val="7030A0"/>
                </a:solidFill>
              </a:rPr>
              <a:t>Kinetic Energy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3600" dirty="0"/>
              <a:t>Chemical Energy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3600" dirty="0"/>
              <a:t>Gravitational Energy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3600" dirty="0"/>
              <a:t>Elastic Energy</a:t>
            </a:r>
          </a:p>
          <a:p>
            <a:pPr marL="742950" indent="-742950" algn="l">
              <a:buFont typeface="+mj-lt"/>
              <a:buAutoNum type="arabicPeriod"/>
            </a:pPr>
            <a:endParaRPr 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A5D086-B5B6-C642-8F34-963750ED2FA3}"/>
              </a:ext>
            </a:extLst>
          </p:cNvPr>
          <p:cNvSpPr txBox="1"/>
          <p:nvPr/>
        </p:nvSpPr>
        <p:spPr>
          <a:xfrm>
            <a:off x="5782841" y="2973375"/>
            <a:ext cx="4718649" cy="2522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ts val="4800"/>
              </a:lnSpc>
              <a:buFont typeface="+mj-lt"/>
              <a:buAutoNum type="arabicPeriod" startAt="5"/>
            </a:pPr>
            <a:r>
              <a:rPr lang="en-US" sz="3600" dirty="0"/>
              <a:t>Thermal Energy</a:t>
            </a:r>
          </a:p>
          <a:p>
            <a:pPr marL="514350" indent="-514350">
              <a:lnSpc>
                <a:spcPts val="4800"/>
              </a:lnSpc>
              <a:buFont typeface="+mj-lt"/>
              <a:buAutoNum type="arabicPeriod" startAt="5"/>
            </a:pPr>
            <a:r>
              <a:rPr lang="en-US" sz="3600" dirty="0"/>
              <a:t>Magnetic Energy</a:t>
            </a:r>
          </a:p>
          <a:p>
            <a:pPr marL="514350" indent="-514350">
              <a:lnSpc>
                <a:spcPts val="4800"/>
              </a:lnSpc>
              <a:buFont typeface="+mj-lt"/>
              <a:buAutoNum type="arabicPeriod" startAt="5"/>
            </a:pPr>
            <a:r>
              <a:rPr lang="en-US" sz="3600" dirty="0"/>
              <a:t>Electrostatic Energy</a:t>
            </a:r>
          </a:p>
          <a:p>
            <a:pPr marL="514350" indent="-514350">
              <a:lnSpc>
                <a:spcPts val="4800"/>
              </a:lnSpc>
              <a:buFont typeface="+mj-lt"/>
              <a:buAutoNum type="arabicPeriod" startAt="5"/>
            </a:pPr>
            <a:r>
              <a:rPr lang="en-US" sz="3600" dirty="0"/>
              <a:t>Nuclear Energy</a:t>
            </a:r>
          </a:p>
        </p:txBody>
      </p:sp>
    </p:spTree>
    <p:extLst>
      <p:ext uri="{BB962C8B-B14F-4D97-AF65-F5344CB8AC3E}">
        <p14:creationId xmlns:p14="http://schemas.microsoft.com/office/powerpoint/2010/main" val="2909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EE032-D791-A97A-003B-0B8393F1F9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1385"/>
            <a:ext cx="2456329" cy="921590"/>
          </a:xfrm>
          <a:solidFill>
            <a:schemeClr val="accent2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Work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B31995E-0945-66BF-620F-1CD7FFF91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099" y="1362075"/>
            <a:ext cx="11572875" cy="5191125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rgbClr val="00B0F0"/>
                </a:solidFill>
              </a:rPr>
              <a:t>Potential energy: </a:t>
            </a:r>
            <a:r>
              <a:rPr lang="en-US" sz="3600" dirty="0"/>
              <a:t>is the energy stored by an object because of its position relative to other objects</a:t>
            </a:r>
            <a:br>
              <a:rPr lang="en-US" sz="4000" dirty="0">
                <a:solidFill>
                  <a:srgbClr val="00B0F0"/>
                </a:solidFill>
              </a:rPr>
            </a:br>
            <a:r>
              <a:rPr lang="en-US" sz="2800" i="1" dirty="0">
                <a:solidFill>
                  <a:srgbClr val="00B0F0"/>
                </a:solidFill>
              </a:rPr>
              <a:t>exercise</a:t>
            </a:r>
            <a:endParaRPr lang="en-US" sz="4000" i="1" dirty="0">
              <a:solidFill>
                <a:srgbClr val="00B0F0"/>
              </a:solidFill>
            </a:endParaRPr>
          </a:p>
          <a:p>
            <a:pPr algn="l"/>
            <a:r>
              <a:rPr lang="en-US" sz="2800" dirty="0">
                <a:solidFill>
                  <a:srgbClr val="00B0F0"/>
                </a:solidFill>
              </a:rPr>
              <a:t>Calculating for potential energy: </a:t>
            </a:r>
          </a:p>
          <a:p>
            <a:pPr algn="l"/>
            <a:r>
              <a:rPr lang="en-US" sz="2800" dirty="0"/>
              <a:t>a 46 kg box is raised 13 meters, calculate its potential energy in joules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45699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EE032-D791-A97A-003B-0B8393F1F9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1385"/>
            <a:ext cx="2456329" cy="921590"/>
          </a:xfrm>
          <a:solidFill>
            <a:schemeClr val="accent2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Work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B31995E-0945-66BF-620F-1CD7FFF91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099" y="1362075"/>
            <a:ext cx="11572875" cy="5191125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rgbClr val="00B0F0"/>
                </a:solidFill>
              </a:rPr>
              <a:t>Potential energy: </a:t>
            </a:r>
            <a:r>
              <a:rPr lang="en-US" sz="3600" dirty="0"/>
              <a:t>is the energy stored by an object because of its position relative to other objects</a:t>
            </a:r>
            <a:br>
              <a:rPr lang="en-US" sz="4000" dirty="0">
                <a:solidFill>
                  <a:srgbClr val="00B0F0"/>
                </a:solidFill>
              </a:rPr>
            </a:br>
            <a:r>
              <a:rPr lang="en-US" sz="2800" i="1" dirty="0">
                <a:solidFill>
                  <a:srgbClr val="00B0F0"/>
                </a:solidFill>
              </a:rPr>
              <a:t>exercise</a:t>
            </a:r>
            <a:endParaRPr lang="en-US" sz="4000" i="1" dirty="0">
              <a:solidFill>
                <a:srgbClr val="00B0F0"/>
              </a:solidFill>
            </a:endParaRPr>
          </a:p>
          <a:p>
            <a:pPr algn="l"/>
            <a:r>
              <a:rPr lang="en-US" sz="2800" dirty="0">
                <a:solidFill>
                  <a:srgbClr val="00B0F0"/>
                </a:solidFill>
              </a:rPr>
              <a:t>Calculating for potential energy: </a:t>
            </a:r>
          </a:p>
          <a:p>
            <a:pPr algn="l"/>
            <a:r>
              <a:rPr lang="en-US" sz="2800" dirty="0"/>
              <a:t>a 2 kilogram box is raised 67 meters, calculate its potential energy in joules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681142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EE032-D791-A97A-003B-0B8393F1F9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1385"/>
            <a:ext cx="2456329" cy="921590"/>
          </a:xfrm>
          <a:solidFill>
            <a:schemeClr val="accent2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Work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B31995E-0945-66BF-620F-1CD7FFF91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099" y="1362075"/>
            <a:ext cx="11572875" cy="5191125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rgbClr val="00B0F0"/>
                </a:solidFill>
              </a:rPr>
              <a:t>Potential energy: </a:t>
            </a:r>
            <a:r>
              <a:rPr lang="en-US" sz="3600" dirty="0"/>
              <a:t>is the energy stored by an object because of its position relative to other objects</a:t>
            </a:r>
            <a:br>
              <a:rPr lang="en-US" sz="4000" dirty="0">
                <a:solidFill>
                  <a:srgbClr val="00B0F0"/>
                </a:solidFill>
              </a:rPr>
            </a:br>
            <a:r>
              <a:rPr lang="en-US" sz="2800" i="1" dirty="0">
                <a:solidFill>
                  <a:srgbClr val="00B0F0"/>
                </a:solidFill>
              </a:rPr>
              <a:t>exercise</a:t>
            </a:r>
            <a:endParaRPr lang="en-US" sz="4000" i="1" dirty="0">
              <a:solidFill>
                <a:srgbClr val="00B0F0"/>
              </a:solidFill>
            </a:endParaRPr>
          </a:p>
          <a:p>
            <a:pPr algn="l"/>
            <a:r>
              <a:rPr lang="en-US" sz="2800" dirty="0">
                <a:solidFill>
                  <a:srgbClr val="00B0F0"/>
                </a:solidFill>
              </a:rPr>
              <a:t>Calculating for potential energy: </a:t>
            </a:r>
          </a:p>
          <a:p>
            <a:pPr algn="l"/>
            <a:r>
              <a:rPr lang="en-US" sz="2800" dirty="0"/>
              <a:t>a 2200 gram box is raised 8 meters, calculate its potential energy in joules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901787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EE032-D791-A97A-003B-0B8393F1F9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1385"/>
            <a:ext cx="2456329" cy="921590"/>
          </a:xfrm>
          <a:solidFill>
            <a:schemeClr val="accent2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Work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B31995E-0945-66BF-620F-1CD7FFF91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099" y="1362075"/>
            <a:ext cx="11572875" cy="5191125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rgbClr val="00B0F0"/>
                </a:solidFill>
              </a:rPr>
              <a:t>Potential energy: </a:t>
            </a:r>
            <a:r>
              <a:rPr lang="en-US" sz="3600" dirty="0"/>
              <a:t>is the energy stored by an object because of its position relative to other objects</a:t>
            </a:r>
          </a:p>
          <a:p>
            <a:pPr algn="l"/>
            <a:endParaRPr lang="en-US" sz="2800" dirty="0">
              <a:solidFill>
                <a:srgbClr val="00B0F0"/>
              </a:solidFill>
            </a:endParaRPr>
          </a:p>
          <a:p>
            <a:pPr algn="l"/>
            <a:r>
              <a:rPr lang="en-US" sz="3200" dirty="0"/>
              <a:t>Another example of potential energy is energy stored in a spring,</a:t>
            </a:r>
            <a:br>
              <a:rPr lang="en-US" sz="3200" dirty="0"/>
            </a:br>
            <a:r>
              <a:rPr lang="en-US" sz="3200" dirty="0"/>
              <a:t>when a spring is pressed or twisted, the energy is stored as potential energy </a:t>
            </a:r>
            <a:br>
              <a:rPr lang="en-US" sz="4000" dirty="0">
                <a:solidFill>
                  <a:srgbClr val="00B0F0"/>
                </a:solidFill>
              </a:rPr>
            </a:br>
            <a:endParaRPr lang="en-US" sz="4000" dirty="0">
              <a:solidFill>
                <a:srgbClr val="00B0F0"/>
              </a:solidFill>
            </a:endParaRPr>
          </a:p>
          <a:p>
            <a:pPr algn="l"/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82034C-3D0B-E529-29AC-474897F2C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4124549"/>
            <a:ext cx="6858000" cy="253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958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EE032-D791-A97A-003B-0B8393F1F9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2456329" cy="921590"/>
          </a:xfrm>
          <a:solidFill>
            <a:schemeClr val="accent2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ubtitle 5">
                <a:extLst>
                  <a:ext uri="{FF2B5EF4-FFF2-40B4-BE49-F238E27FC236}">
                    <a16:creationId xmlns:a16="http://schemas.microsoft.com/office/drawing/2014/main" id="{099D103E-3987-4B3B-42D8-F93BC219A03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762125" y="1925637"/>
                <a:ext cx="9144000" cy="3436937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n-US" sz="3600" b="1" dirty="0"/>
                  <a:t>Kinetic Energy (KE):</a:t>
                </a:r>
                <a:r>
                  <a:rPr lang="en-US" sz="3200" dirty="0">
                    <a:solidFill>
                      <a:schemeClr val="accent2">
                        <a:lumMod val="75000"/>
                      </a:schemeClr>
                    </a:solidFill>
                  </a:rPr>
                  <a:t> The energy of an object due to its motion. </a:t>
                </a:r>
              </a:p>
              <a:p>
                <a:endParaRPr lang="en-US" sz="3200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endParaRPr lang="en-US" sz="3200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latin typeface="Cambria Math" panose="02040503050406030204" pitchFamily="18" charset="0"/>
                        </a:rPr>
                        <m:t>𝐊</m:t>
                      </m:r>
                      <m:r>
                        <a:rPr lang="en-US" sz="36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0" smtClean="0">
                          <a:latin typeface="Cambria Math" panose="02040503050406030204" pitchFamily="18" charset="0"/>
                        </a:rPr>
                        <m:t>𝐄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𝒎</m:t>
                      </m:r>
                      <m:sSubSup>
                        <m:sSub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/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en-US" sz="3200" b="1" dirty="0"/>
              </a:p>
              <a:p>
                <a:endParaRPr lang="en-US" sz="3200" i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Subtitle 5">
                <a:extLst>
                  <a:ext uri="{FF2B5EF4-FFF2-40B4-BE49-F238E27FC236}">
                    <a16:creationId xmlns:a16="http://schemas.microsoft.com/office/drawing/2014/main" id="{099D103E-3987-4B3B-42D8-F93BC219A0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762125" y="1925637"/>
                <a:ext cx="9144000" cy="3436937"/>
              </a:xfrm>
              <a:blipFill>
                <a:blip r:embed="rId2"/>
                <a:stretch>
                  <a:fillRect l="-2000" t="-4433" r="-1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B4134F02-6BBD-5C23-71EB-BAD212BD1E8C}"/>
              </a:ext>
            </a:extLst>
          </p:cNvPr>
          <p:cNvSpPr/>
          <p:nvPr/>
        </p:nvSpPr>
        <p:spPr>
          <a:xfrm>
            <a:off x="7284944" y="5038724"/>
            <a:ext cx="1600200" cy="647700"/>
          </a:xfrm>
          <a:prstGeom prst="wedgeRectCallout">
            <a:avLst>
              <a:gd name="adj1" fmla="val -48809"/>
              <a:gd name="adj2" fmla="val -9338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 m/s</a:t>
            </a:r>
          </a:p>
        </p:txBody>
      </p:sp>
    </p:spTree>
    <p:extLst>
      <p:ext uri="{BB962C8B-B14F-4D97-AF65-F5344CB8AC3E}">
        <p14:creationId xmlns:p14="http://schemas.microsoft.com/office/powerpoint/2010/main" val="29770372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EE032-D791-A97A-003B-0B8393F1F9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2456329" cy="921590"/>
          </a:xfrm>
          <a:solidFill>
            <a:schemeClr val="accent2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ubtitle 5">
                <a:extLst>
                  <a:ext uri="{FF2B5EF4-FFF2-40B4-BE49-F238E27FC236}">
                    <a16:creationId xmlns:a16="http://schemas.microsoft.com/office/drawing/2014/main" id="{099D103E-3987-4B3B-42D8-F93BC219A03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762125" y="1925637"/>
                <a:ext cx="9144000" cy="3436937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n-US" sz="3600" b="1" dirty="0"/>
                  <a:t>Kinetic Energy (KE):</a:t>
                </a:r>
                <a:r>
                  <a:rPr lang="en-US" sz="3200" dirty="0">
                    <a:solidFill>
                      <a:schemeClr val="accent2">
                        <a:lumMod val="75000"/>
                      </a:schemeClr>
                    </a:solidFill>
                  </a:rPr>
                  <a:t> The energy of an object due to its motion. </a:t>
                </a:r>
              </a:p>
              <a:p>
                <a:endParaRPr lang="en-US" sz="3200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endParaRPr lang="en-US" sz="3200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latin typeface="Cambria Math" panose="02040503050406030204" pitchFamily="18" charset="0"/>
                        </a:rPr>
                        <m:t>𝐊</m:t>
                      </m:r>
                      <m:r>
                        <a:rPr lang="en-US" sz="36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0" smtClean="0">
                          <a:latin typeface="Cambria Math" panose="02040503050406030204" pitchFamily="18" charset="0"/>
                        </a:rPr>
                        <m:t>𝐄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𝒎</m:t>
                      </m:r>
                      <m:sSubSup>
                        <m:sSub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/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en-US" sz="3200" b="1" dirty="0"/>
              </a:p>
              <a:p>
                <a:endParaRPr lang="en-US" sz="3200" i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Subtitle 5">
                <a:extLst>
                  <a:ext uri="{FF2B5EF4-FFF2-40B4-BE49-F238E27FC236}">
                    <a16:creationId xmlns:a16="http://schemas.microsoft.com/office/drawing/2014/main" id="{099D103E-3987-4B3B-42D8-F93BC219A0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762125" y="1925637"/>
                <a:ext cx="9144000" cy="3436937"/>
              </a:xfrm>
              <a:blipFill>
                <a:blip r:embed="rId2"/>
                <a:stretch>
                  <a:fillRect l="-2000" t="-4433" r="-1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B4134F02-6BBD-5C23-71EB-BAD212BD1E8C}"/>
              </a:ext>
            </a:extLst>
          </p:cNvPr>
          <p:cNvSpPr/>
          <p:nvPr/>
        </p:nvSpPr>
        <p:spPr>
          <a:xfrm>
            <a:off x="7284944" y="5038724"/>
            <a:ext cx="1600200" cy="647700"/>
          </a:xfrm>
          <a:prstGeom prst="wedgeRectCallout">
            <a:avLst>
              <a:gd name="adj1" fmla="val -48809"/>
              <a:gd name="adj2" fmla="val -9338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 m/s</a:t>
            </a: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C064D05E-A0C7-6FC7-0871-FE5B046DF132}"/>
              </a:ext>
            </a:extLst>
          </p:cNvPr>
          <p:cNvSpPr/>
          <p:nvPr/>
        </p:nvSpPr>
        <p:spPr>
          <a:xfrm>
            <a:off x="6720169" y="2834481"/>
            <a:ext cx="1600200" cy="647700"/>
          </a:xfrm>
          <a:prstGeom prst="wedgeRectCallout">
            <a:avLst>
              <a:gd name="adj1" fmla="val -35364"/>
              <a:gd name="adj2" fmla="val 19312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 kg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F9792DFC-0CAB-5203-B89E-24B71AB47EEC}"/>
              </a:ext>
            </a:extLst>
          </p:cNvPr>
          <p:cNvSpPr/>
          <p:nvPr/>
        </p:nvSpPr>
        <p:spPr>
          <a:xfrm>
            <a:off x="457200" y="3534895"/>
            <a:ext cx="3998258" cy="2151529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8543AFF-23A6-6BAA-1F27-57DFD300C219}"/>
              </a:ext>
            </a:extLst>
          </p:cNvPr>
          <p:cNvCxnSpPr/>
          <p:nvPr/>
        </p:nvCxnSpPr>
        <p:spPr>
          <a:xfrm>
            <a:off x="1294840" y="4769224"/>
            <a:ext cx="228207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336CCFF-A2BF-8434-2B59-E2320D669C23}"/>
              </a:ext>
            </a:extLst>
          </p:cNvPr>
          <p:cNvCxnSpPr>
            <a:cxnSpLocks/>
          </p:cNvCxnSpPr>
          <p:nvPr/>
        </p:nvCxnSpPr>
        <p:spPr>
          <a:xfrm>
            <a:off x="2460251" y="4769224"/>
            <a:ext cx="0" cy="9082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72927E9-A22D-E69A-B4BE-D982192A7FA6}"/>
              </a:ext>
            </a:extLst>
          </p:cNvPr>
          <p:cNvSpPr txBox="1"/>
          <p:nvPr/>
        </p:nvSpPr>
        <p:spPr>
          <a:xfrm>
            <a:off x="2124635" y="4141694"/>
            <a:ext cx="1021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KE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44C747-E908-731B-A38D-1DA96FEA4E6D}"/>
              </a:ext>
            </a:extLst>
          </p:cNvPr>
          <p:cNvSpPr txBox="1"/>
          <p:nvPr/>
        </p:nvSpPr>
        <p:spPr>
          <a:xfrm>
            <a:off x="1413902" y="4952300"/>
            <a:ext cx="1021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½ 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273178-9FDB-6CA4-B37D-A3A43D3E67E5}"/>
              </a:ext>
            </a:extLst>
          </p:cNvPr>
          <p:cNvSpPr txBox="1"/>
          <p:nvPr/>
        </p:nvSpPr>
        <p:spPr>
          <a:xfrm>
            <a:off x="2743200" y="4966214"/>
            <a:ext cx="1021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V²</a:t>
            </a:r>
          </a:p>
        </p:txBody>
      </p:sp>
    </p:spTree>
    <p:extLst>
      <p:ext uri="{BB962C8B-B14F-4D97-AF65-F5344CB8AC3E}">
        <p14:creationId xmlns:p14="http://schemas.microsoft.com/office/powerpoint/2010/main" val="34624403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4A14F-24B8-3BD5-A6E2-BB2B57725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Kinetic Energy (KE):</a:t>
            </a:r>
            <a:endParaRPr lang="en-US" dirty="0"/>
          </a:p>
        </p:txBody>
      </p:sp>
      <p:pic>
        <p:nvPicPr>
          <p:cNvPr id="1026" name="Picture 2" descr="Physics in day to day life: WHAT IS KINETIC ENERGY">
            <a:extLst>
              <a:ext uri="{FF2B5EF4-FFF2-40B4-BE49-F238E27FC236}">
                <a16:creationId xmlns:a16="http://schemas.microsoft.com/office/drawing/2014/main" id="{2F68794A-3660-3D4D-0A92-B481009F61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302000"/>
            <a:ext cx="4343400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at Is Kinetic Energy? Definition, Examples, Equation, and FAQs">
            <a:extLst>
              <a:ext uri="{FF2B5EF4-FFF2-40B4-BE49-F238E27FC236}">
                <a16:creationId xmlns:a16="http://schemas.microsoft.com/office/drawing/2014/main" id="{3755CC86-8F1A-C358-95F4-4C7CABE0DF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2"/>
          <a:stretch/>
        </p:blipFill>
        <p:spPr bwMode="auto">
          <a:xfrm>
            <a:off x="838200" y="3429000"/>
            <a:ext cx="4485434" cy="306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51DCC1-E799-5647-ADFD-E6E9D2245BCF}"/>
              </a:ext>
            </a:extLst>
          </p:cNvPr>
          <p:cNvSpPr txBox="1"/>
          <p:nvPr/>
        </p:nvSpPr>
        <p:spPr>
          <a:xfrm>
            <a:off x="1075765" y="1690688"/>
            <a:ext cx="102780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The total energy of an object does not change, rather it is converted from kinetic to potential energy, or vice versa.</a:t>
            </a:r>
          </a:p>
        </p:txBody>
      </p:sp>
    </p:spTree>
    <p:extLst>
      <p:ext uri="{BB962C8B-B14F-4D97-AF65-F5344CB8AC3E}">
        <p14:creationId xmlns:p14="http://schemas.microsoft.com/office/powerpoint/2010/main" val="11303701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4A14F-24B8-3BD5-A6E2-BB2B57725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Kinetic Energy (KE):</a:t>
            </a:r>
            <a:endParaRPr lang="en-US" dirty="0"/>
          </a:p>
        </p:txBody>
      </p:sp>
      <p:pic>
        <p:nvPicPr>
          <p:cNvPr id="1028" name="Picture 4" descr="What Is Kinetic Energy? Definition, Examples, Equation, and FAQs">
            <a:extLst>
              <a:ext uri="{FF2B5EF4-FFF2-40B4-BE49-F238E27FC236}">
                <a16:creationId xmlns:a16="http://schemas.microsoft.com/office/drawing/2014/main" id="{3755CC86-8F1A-C358-95F4-4C7CABE0DF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2"/>
          <a:stretch/>
        </p:blipFill>
        <p:spPr bwMode="auto">
          <a:xfrm>
            <a:off x="838200" y="3429000"/>
            <a:ext cx="4485434" cy="306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51DCC1-E799-5647-ADFD-E6E9D2245BCF}"/>
              </a:ext>
            </a:extLst>
          </p:cNvPr>
          <p:cNvSpPr txBox="1"/>
          <p:nvPr/>
        </p:nvSpPr>
        <p:spPr>
          <a:xfrm>
            <a:off x="1075765" y="1690688"/>
            <a:ext cx="102780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The total energy of an object does not change, rather it is converted from kinetic to potential energy, or vice versa.</a:t>
            </a:r>
          </a:p>
        </p:txBody>
      </p:sp>
      <p:pic>
        <p:nvPicPr>
          <p:cNvPr id="3074" name="Picture 2" descr="Kinetic Energy Calculator - [100% Free] - Calculators.io">
            <a:extLst>
              <a:ext uri="{FF2B5EF4-FFF2-40B4-BE49-F238E27FC236}">
                <a16:creationId xmlns:a16="http://schemas.microsoft.com/office/drawing/2014/main" id="{B7F9B6FF-F368-8266-6339-72D2BB271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367" y="2710635"/>
            <a:ext cx="4485433" cy="395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3615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9671EA-4B2E-8FB5-633B-1C18C16F0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Kinetic Energy (KE):</a:t>
            </a:r>
            <a:endParaRPr lang="en-US" sz="3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7DDBD7C-1F7F-8CA3-50D6-FC7DA12A3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Example</a:t>
            </a:r>
            <a:r>
              <a:rPr lang="en-US" u="sng" dirty="0">
                <a:solidFill>
                  <a:srgbClr val="FF0000"/>
                </a:solidFill>
              </a:rPr>
              <a:t>1</a:t>
            </a:r>
            <a:r>
              <a:rPr lang="en-US" u="sng" dirty="0"/>
              <a:t>:</a:t>
            </a:r>
            <a:br>
              <a:rPr lang="en-US" dirty="0"/>
            </a:br>
            <a:r>
              <a:rPr lang="en-US" dirty="0"/>
              <a:t>a cyclist has a mass of 54 kg and moves at a speed of 5 m/s,</a:t>
            </a:r>
            <a:br>
              <a:rPr lang="en-US" dirty="0"/>
            </a:br>
            <a:r>
              <a:rPr lang="en-US" dirty="0"/>
              <a:t>find the kinetic energy in Joules.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68D00A-F301-C79F-16F8-16AA6D3DC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938" y="4140489"/>
            <a:ext cx="2477839" cy="2036474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E928001-8244-444D-6A3B-FC6B8EE32541}"/>
              </a:ext>
            </a:extLst>
          </p:cNvPr>
          <p:cNvCxnSpPr/>
          <p:nvPr/>
        </p:nvCxnSpPr>
        <p:spPr>
          <a:xfrm>
            <a:off x="546847" y="6176963"/>
            <a:ext cx="83461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66914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9671EA-4B2E-8FB5-633B-1C18C16F0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Kinetic Energy (KE):</a:t>
            </a:r>
            <a:endParaRPr lang="en-US" sz="3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7DDBD7C-1F7F-8CA3-50D6-FC7DA12A3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Example</a:t>
            </a:r>
            <a:r>
              <a:rPr lang="en-US" u="sng" dirty="0">
                <a:solidFill>
                  <a:srgbClr val="00B050"/>
                </a:solidFill>
              </a:rPr>
              <a:t>2</a:t>
            </a:r>
            <a:r>
              <a:rPr lang="en-US" u="sng" dirty="0"/>
              <a:t>:</a:t>
            </a:r>
            <a:br>
              <a:rPr lang="en-US" dirty="0"/>
            </a:br>
            <a:r>
              <a:rPr lang="en-US" sz="3200" dirty="0"/>
              <a:t>a skater moves down a ramp, his initial </a:t>
            </a:r>
            <a:r>
              <a:rPr lang="en-US" sz="3200" dirty="0">
                <a:solidFill>
                  <a:srgbClr val="7030A0"/>
                </a:solidFill>
              </a:rPr>
              <a:t>potential energy </a:t>
            </a:r>
            <a:r>
              <a:rPr lang="en-US" sz="3200" dirty="0"/>
              <a:t>is </a:t>
            </a:r>
            <a:br>
              <a:rPr lang="en-US" sz="3200" dirty="0"/>
            </a:br>
            <a:r>
              <a:rPr lang="en-US" sz="3200" dirty="0"/>
              <a:t>384 Joules, knowing his mass is 48 kg, find his speed at the bottom of the ramp.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604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EE032-D791-A97A-003B-0B8393F1F9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1385"/>
            <a:ext cx="2432649" cy="921590"/>
          </a:xfrm>
          <a:solidFill>
            <a:schemeClr val="accent2"/>
          </a:solidFill>
        </p:spPr>
        <p:txBody>
          <a:bodyPr/>
          <a:lstStyle/>
          <a:p>
            <a:pPr algn="l"/>
            <a:r>
              <a:rPr lang="en-US" sz="4400" dirty="0">
                <a:solidFill>
                  <a:schemeClr val="bg1"/>
                </a:solidFill>
              </a:rPr>
              <a:t>Energy</a:t>
            </a:r>
            <a:r>
              <a:rPr lang="en-US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B31995E-0945-66BF-620F-1CD7FFF91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099" y="1362075"/>
            <a:ext cx="11572875" cy="5191125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rgbClr val="00B0F0"/>
                </a:solidFill>
              </a:rPr>
              <a:t>Energy: </a:t>
            </a:r>
            <a:r>
              <a:rPr lang="en-US" sz="3600" dirty="0"/>
              <a:t>is the ability to do work, it is measured in joules</a:t>
            </a:r>
            <a:br>
              <a:rPr lang="en-US" sz="4000" dirty="0">
                <a:solidFill>
                  <a:srgbClr val="00B0F0"/>
                </a:solidFill>
              </a:rPr>
            </a:br>
            <a:endParaRPr lang="en-US" sz="4000" dirty="0">
              <a:solidFill>
                <a:srgbClr val="00B0F0"/>
              </a:solidFill>
            </a:endParaRPr>
          </a:p>
          <a:p>
            <a:pPr algn="l"/>
            <a:r>
              <a:rPr lang="en-US" sz="3600" dirty="0"/>
              <a:t>Types of energy </a:t>
            </a:r>
            <a:r>
              <a:rPr lang="en-US" sz="3600" dirty="0">
                <a:solidFill>
                  <a:srgbClr val="00B050"/>
                </a:solidFill>
              </a:rPr>
              <a:t>Transfer </a:t>
            </a:r>
            <a:r>
              <a:rPr lang="en-US" sz="3600" dirty="0">
                <a:solidFill>
                  <a:srgbClr val="00B050"/>
                </a:solidFill>
                <a:sym typeface="Wingdings" panose="05000000000000000000" pitchFamily="2" charset="2"/>
              </a:rPr>
              <a:t></a:t>
            </a:r>
            <a:r>
              <a:rPr lang="en-US" sz="3600" dirty="0">
                <a:sym typeface="Wingdings" panose="05000000000000000000" pitchFamily="2" charset="2"/>
              </a:rPr>
              <a:t> </a:t>
            </a:r>
            <a:r>
              <a:rPr lang="en-US" sz="3600" dirty="0"/>
              <a:t> :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/>
              <a:t>Mechanically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/>
              <a:t>Electrically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/>
              <a:t>By Heat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/>
              <a:t>By radiation</a:t>
            </a:r>
            <a:r>
              <a:rPr lang="en-US" sz="3200" dirty="0"/>
              <a:t> (sound, light)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506992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9671EA-4B2E-8FB5-633B-1C18C16F0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287" y="-4200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Kinetic Energy (KE):</a:t>
            </a:r>
            <a:endParaRPr lang="en-US" sz="3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7DDBD7C-1F7F-8CA3-50D6-FC7DA12A3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287" y="321207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Example</a:t>
            </a:r>
            <a:r>
              <a:rPr lang="en-US" u="sng" dirty="0">
                <a:solidFill>
                  <a:srgbClr val="00B0F0"/>
                </a:solidFill>
              </a:rPr>
              <a:t>3</a:t>
            </a:r>
            <a:r>
              <a:rPr lang="en-US" u="sng" dirty="0"/>
              <a:t>:</a:t>
            </a:r>
            <a:br>
              <a:rPr lang="en-US" dirty="0"/>
            </a:br>
            <a:r>
              <a:rPr lang="en-US" sz="3200" dirty="0"/>
              <a:t>a snowball rolls down a hill, its initial Potential energy is 768 J,</a:t>
            </a:r>
            <a:br>
              <a:rPr lang="en-US" sz="3200" dirty="0"/>
            </a:br>
            <a:r>
              <a:rPr lang="en-US" sz="3200" dirty="0"/>
              <a:t>and its speed was 16 m/s , find the mass.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7F160172-A4B4-E8ED-017D-07A598917ED4}"/>
              </a:ext>
            </a:extLst>
          </p:cNvPr>
          <p:cNvSpPr/>
          <p:nvPr/>
        </p:nvSpPr>
        <p:spPr>
          <a:xfrm>
            <a:off x="7807920" y="4914900"/>
            <a:ext cx="3702424" cy="1851794"/>
          </a:xfrm>
          <a:custGeom>
            <a:avLst/>
            <a:gdLst>
              <a:gd name="connsiteX0" fmla="*/ 0 w 3702424"/>
              <a:gd name="connsiteY0" fmla="*/ 34200 h 2571211"/>
              <a:gd name="connsiteX1" fmla="*/ 215153 w 3702424"/>
              <a:gd name="connsiteY1" fmla="*/ 34200 h 2571211"/>
              <a:gd name="connsiteX2" fmla="*/ 268941 w 3702424"/>
              <a:gd name="connsiteY2" fmla="*/ 52129 h 2571211"/>
              <a:gd name="connsiteX3" fmla="*/ 295835 w 3702424"/>
              <a:gd name="connsiteY3" fmla="*/ 70058 h 2571211"/>
              <a:gd name="connsiteX4" fmla="*/ 358588 w 3702424"/>
              <a:gd name="connsiteY4" fmla="*/ 132811 h 2571211"/>
              <a:gd name="connsiteX5" fmla="*/ 403412 w 3702424"/>
              <a:gd name="connsiteY5" fmla="*/ 195564 h 2571211"/>
              <a:gd name="connsiteX6" fmla="*/ 430306 w 3702424"/>
              <a:gd name="connsiteY6" fmla="*/ 267282 h 2571211"/>
              <a:gd name="connsiteX7" fmla="*/ 484094 w 3702424"/>
              <a:gd name="connsiteY7" fmla="*/ 383823 h 2571211"/>
              <a:gd name="connsiteX8" fmla="*/ 502024 w 3702424"/>
              <a:gd name="connsiteY8" fmla="*/ 419682 h 2571211"/>
              <a:gd name="connsiteX9" fmla="*/ 528918 w 3702424"/>
              <a:gd name="connsiteY9" fmla="*/ 455541 h 2571211"/>
              <a:gd name="connsiteX10" fmla="*/ 546847 w 3702424"/>
              <a:gd name="connsiteY10" fmla="*/ 491400 h 2571211"/>
              <a:gd name="connsiteX11" fmla="*/ 609600 w 3702424"/>
              <a:gd name="connsiteY11" fmla="*/ 634835 h 2571211"/>
              <a:gd name="connsiteX12" fmla="*/ 663388 w 3702424"/>
              <a:gd name="connsiteY12" fmla="*/ 778270 h 2571211"/>
              <a:gd name="connsiteX13" fmla="*/ 690282 w 3702424"/>
              <a:gd name="connsiteY13" fmla="*/ 841023 h 2571211"/>
              <a:gd name="connsiteX14" fmla="*/ 744071 w 3702424"/>
              <a:gd name="connsiteY14" fmla="*/ 930670 h 2571211"/>
              <a:gd name="connsiteX15" fmla="*/ 815788 w 3702424"/>
              <a:gd name="connsiteY15" fmla="*/ 1065141 h 2571211"/>
              <a:gd name="connsiteX16" fmla="*/ 914400 w 3702424"/>
              <a:gd name="connsiteY16" fmla="*/ 1226505 h 2571211"/>
              <a:gd name="connsiteX17" fmla="*/ 941294 w 3702424"/>
              <a:gd name="connsiteY17" fmla="*/ 1262364 h 2571211"/>
              <a:gd name="connsiteX18" fmla="*/ 1004047 w 3702424"/>
              <a:gd name="connsiteY18" fmla="*/ 1369941 h 2571211"/>
              <a:gd name="connsiteX19" fmla="*/ 1093694 w 3702424"/>
              <a:gd name="connsiteY19" fmla="*/ 1495447 h 2571211"/>
              <a:gd name="connsiteX20" fmla="*/ 1165412 w 3702424"/>
              <a:gd name="connsiteY20" fmla="*/ 1603023 h 2571211"/>
              <a:gd name="connsiteX21" fmla="*/ 1210235 w 3702424"/>
              <a:gd name="connsiteY21" fmla="*/ 1665776 h 2571211"/>
              <a:gd name="connsiteX22" fmla="*/ 1237130 w 3702424"/>
              <a:gd name="connsiteY22" fmla="*/ 1710600 h 2571211"/>
              <a:gd name="connsiteX23" fmla="*/ 1290918 w 3702424"/>
              <a:gd name="connsiteY23" fmla="*/ 1773352 h 2571211"/>
              <a:gd name="connsiteX24" fmla="*/ 1344706 w 3702424"/>
              <a:gd name="connsiteY24" fmla="*/ 1854035 h 2571211"/>
              <a:gd name="connsiteX25" fmla="*/ 1371600 w 3702424"/>
              <a:gd name="connsiteY25" fmla="*/ 1898858 h 2571211"/>
              <a:gd name="connsiteX26" fmla="*/ 1398494 w 3702424"/>
              <a:gd name="connsiteY26" fmla="*/ 1925752 h 2571211"/>
              <a:gd name="connsiteX27" fmla="*/ 1425388 w 3702424"/>
              <a:gd name="connsiteY27" fmla="*/ 1961611 h 2571211"/>
              <a:gd name="connsiteX28" fmla="*/ 1568824 w 3702424"/>
              <a:gd name="connsiteY28" fmla="*/ 2087117 h 2571211"/>
              <a:gd name="connsiteX29" fmla="*/ 1631577 w 3702424"/>
              <a:gd name="connsiteY29" fmla="*/ 2140905 h 2571211"/>
              <a:gd name="connsiteX30" fmla="*/ 1658471 w 3702424"/>
              <a:gd name="connsiteY30" fmla="*/ 2149870 h 2571211"/>
              <a:gd name="connsiteX31" fmla="*/ 1703294 w 3702424"/>
              <a:gd name="connsiteY31" fmla="*/ 2194694 h 2571211"/>
              <a:gd name="connsiteX32" fmla="*/ 1792941 w 3702424"/>
              <a:gd name="connsiteY32" fmla="*/ 2239517 h 2571211"/>
              <a:gd name="connsiteX33" fmla="*/ 1882588 w 3702424"/>
              <a:gd name="connsiteY33" fmla="*/ 2293305 h 2571211"/>
              <a:gd name="connsiteX34" fmla="*/ 2214282 w 3702424"/>
              <a:gd name="connsiteY34" fmla="*/ 2427776 h 2571211"/>
              <a:gd name="connsiteX35" fmla="*/ 2420471 w 3702424"/>
              <a:gd name="connsiteY35" fmla="*/ 2490529 h 2571211"/>
              <a:gd name="connsiteX36" fmla="*/ 2483224 w 3702424"/>
              <a:gd name="connsiteY36" fmla="*/ 2499494 h 2571211"/>
              <a:gd name="connsiteX37" fmla="*/ 2689412 w 3702424"/>
              <a:gd name="connsiteY37" fmla="*/ 2508458 h 2571211"/>
              <a:gd name="connsiteX38" fmla="*/ 2814918 w 3702424"/>
              <a:gd name="connsiteY38" fmla="*/ 2517423 h 2571211"/>
              <a:gd name="connsiteX39" fmla="*/ 3039035 w 3702424"/>
              <a:gd name="connsiteY39" fmla="*/ 2562247 h 2571211"/>
              <a:gd name="connsiteX40" fmla="*/ 3137647 w 3702424"/>
              <a:gd name="connsiteY40" fmla="*/ 2571211 h 2571211"/>
              <a:gd name="connsiteX41" fmla="*/ 3281082 w 3702424"/>
              <a:gd name="connsiteY41" fmla="*/ 2562247 h 2571211"/>
              <a:gd name="connsiteX42" fmla="*/ 3361765 w 3702424"/>
              <a:gd name="connsiteY42" fmla="*/ 2553282 h 2571211"/>
              <a:gd name="connsiteX43" fmla="*/ 3621741 w 3702424"/>
              <a:gd name="connsiteY43" fmla="*/ 2544317 h 2571211"/>
              <a:gd name="connsiteX44" fmla="*/ 3702424 w 3702424"/>
              <a:gd name="connsiteY44" fmla="*/ 2535352 h 2571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702424" h="2571211">
                <a:moveTo>
                  <a:pt x="0" y="34200"/>
                </a:moveTo>
                <a:cubicBezTo>
                  <a:pt x="91120" y="-20473"/>
                  <a:pt x="37482" y="-1335"/>
                  <a:pt x="215153" y="34200"/>
                </a:cubicBezTo>
                <a:cubicBezTo>
                  <a:pt x="233685" y="37906"/>
                  <a:pt x="251671" y="44453"/>
                  <a:pt x="268941" y="52129"/>
                </a:cubicBezTo>
                <a:cubicBezTo>
                  <a:pt x="278787" y="56505"/>
                  <a:pt x="287827" y="62851"/>
                  <a:pt x="295835" y="70058"/>
                </a:cubicBezTo>
                <a:cubicBezTo>
                  <a:pt x="317823" y="89847"/>
                  <a:pt x="340839" y="109145"/>
                  <a:pt x="358588" y="132811"/>
                </a:cubicBezTo>
                <a:cubicBezTo>
                  <a:pt x="391947" y="177289"/>
                  <a:pt x="377194" y="156238"/>
                  <a:pt x="403412" y="195564"/>
                </a:cubicBezTo>
                <a:cubicBezTo>
                  <a:pt x="418705" y="256736"/>
                  <a:pt x="403519" y="207009"/>
                  <a:pt x="430306" y="267282"/>
                </a:cubicBezTo>
                <a:cubicBezTo>
                  <a:pt x="486006" y="392610"/>
                  <a:pt x="394789" y="205215"/>
                  <a:pt x="484094" y="383823"/>
                </a:cubicBezTo>
                <a:cubicBezTo>
                  <a:pt x="490071" y="395776"/>
                  <a:pt x="494006" y="408991"/>
                  <a:pt x="502024" y="419682"/>
                </a:cubicBezTo>
                <a:cubicBezTo>
                  <a:pt x="510989" y="431635"/>
                  <a:pt x="520999" y="442871"/>
                  <a:pt x="528918" y="455541"/>
                </a:cubicBezTo>
                <a:cubicBezTo>
                  <a:pt x="536001" y="466874"/>
                  <a:pt x="541491" y="479157"/>
                  <a:pt x="546847" y="491400"/>
                </a:cubicBezTo>
                <a:cubicBezTo>
                  <a:pt x="616796" y="651283"/>
                  <a:pt x="567423" y="550480"/>
                  <a:pt x="609600" y="634835"/>
                </a:cubicBezTo>
                <a:cubicBezTo>
                  <a:pt x="624987" y="727154"/>
                  <a:pt x="608728" y="662117"/>
                  <a:pt x="663388" y="778270"/>
                </a:cubicBezTo>
                <a:cubicBezTo>
                  <a:pt x="673078" y="798862"/>
                  <a:pt x="679493" y="820985"/>
                  <a:pt x="690282" y="841023"/>
                </a:cubicBezTo>
                <a:cubicBezTo>
                  <a:pt x="744600" y="941898"/>
                  <a:pt x="709654" y="853231"/>
                  <a:pt x="744071" y="930670"/>
                </a:cubicBezTo>
                <a:cubicBezTo>
                  <a:pt x="790715" y="1035620"/>
                  <a:pt x="719563" y="901558"/>
                  <a:pt x="815788" y="1065141"/>
                </a:cubicBezTo>
                <a:cubicBezTo>
                  <a:pt x="848114" y="1120095"/>
                  <a:pt x="875687" y="1174887"/>
                  <a:pt x="914400" y="1226505"/>
                </a:cubicBezTo>
                <a:cubicBezTo>
                  <a:pt x="923365" y="1238458"/>
                  <a:pt x="933375" y="1249694"/>
                  <a:pt x="941294" y="1262364"/>
                </a:cubicBezTo>
                <a:cubicBezTo>
                  <a:pt x="963296" y="1297568"/>
                  <a:pt x="979917" y="1336160"/>
                  <a:pt x="1004047" y="1369941"/>
                </a:cubicBezTo>
                <a:cubicBezTo>
                  <a:pt x="1033929" y="1411776"/>
                  <a:pt x="1070702" y="1449463"/>
                  <a:pt x="1093694" y="1495447"/>
                </a:cubicBezTo>
                <a:cubicBezTo>
                  <a:pt x="1131025" y="1570110"/>
                  <a:pt x="1107755" y="1533836"/>
                  <a:pt x="1165412" y="1603023"/>
                </a:cubicBezTo>
                <a:cubicBezTo>
                  <a:pt x="1183686" y="1657843"/>
                  <a:pt x="1160605" y="1601966"/>
                  <a:pt x="1210235" y="1665776"/>
                </a:cubicBezTo>
                <a:cubicBezTo>
                  <a:pt x="1220933" y="1679530"/>
                  <a:pt x="1227464" y="1696102"/>
                  <a:pt x="1237130" y="1710600"/>
                </a:cubicBezTo>
                <a:cubicBezTo>
                  <a:pt x="1260130" y="1745100"/>
                  <a:pt x="1263218" y="1745652"/>
                  <a:pt x="1290918" y="1773352"/>
                </a:cubicBezTo>
                <a:cubicBezTo>
                  <a:pt x="1325705" y="1860322"/>
                  <a:pt x="1286354" y="1779012"/>
                  <a:pt x="1344706" y="1854035"/>
                </a:cubicBezTo>
                <a:cubicBezTo>
                  <a:pt x="1355403" y="1867789"/>
                  <a:pt x="1361146" y="1884919"/>
                  <a:pt x="1371600" y="1898858"/>
                </a:cubicBezTo>
                <a:cubicBezTo>
                  <a:pt x="1379207" y="1909000"/>
                  <a:pt x="1390243" y="1916126"/>
                  <a:pt x="1398494" y="1925752"/>
                </a:cubicBezTo>
                <a:cubicBezTo>
                  <a:pt x="1408218" y="1937096"/>
                  <a:pt x="1415254" y="1950632"/>
                  <a:pt x="1425388" y="1961611"/>
                </a:cubicBezTo>
                <a:cubicBezTo>
                  <a:pt x="1537114" y="2082648"/>
                  <a:pt x="1466425" y="2005199"/>
                  <a:pt x="1568824" y="2087117"/>
                </a:cubicBezTo>
                <a:cubicBezTo>
                  <a:pt x="1608568" y="2118912"/>
                  <a:pt x="1582883" y="2113080"/>
                  <a:pt x="1631577" y="2140905"/>
                </a:cubicBezTo>
                <a:cubicBezTo>
                  <a:pt x="1639782" y="2145593"/>
                  <a:pt x="1649506" y="2146882"/>
                  <a:pt x="1658471" y="2149870"/>
                </a:cubicBezTo>
                <a:cubicBezTo>
                  <a:pt x="1673412" y="2164811"/>
                  <a:pt x="1685713" y="2182973"/>
                  <a:pt x="1703294" y="2194694"/>
                </a:cubicBezTo>
                <a:cubicBezTo>
                  <a:pt x="1731092" y="2213226"/>
                  <a:pt x="1763667" y="2223416"/>
                  <a:pt x="1792941" y="2239517"/>
                </a:cubicBezTo>
                <a:cubicBezTo>
                  <a:pt x="1823476" y="2256311"/>
                  <a:pt x="1852053" y="2276511"/>
                  <a:pt x="1882588" y="2293305"/>
                </a:cubicBezTo>
                <a:cubicBezTo>
                  <a:pt x="1998720" y="2357178"/>
                  <a:pt x="2070878" y="2376560"/>
                  <a:pt x="2214282" y="2427776"/>
                </a:cubicBezTo>
                <a:cubicBezTo>
                  <a:pt x="2276506" y="2449999"/>
                  <a:pt x="2352787" y="2476992"/>
                  <a:pt x="2420471" y="2490529"/>
                </a:cubicBezTo>
                <a:cubicBezTo>
                  <a:pt x="2441191" y="2494673"/>
                  <a:pt x="2462141" y="2498088"/>
                  <a:pt x="2483224" y="2499494"/>
                </a:cubicBezTo>
                <a:cubicBezTo>
                  <a:pt x="2551866" y="2504070"/>
                  <a:pt x="2620718" y="2504745"/>
                  <a:pt x="2689412" y="2508458"/>
                </a:cubicBezTo>
                <a:cubicBezTo>
                  <a:pt x="2731293" y="2510722"/>
                  <a:pt x="2773083" y="2514435"/>
                  <a:pt x="2814918" y="2517423"/>
                </a:cubicBezTo>
                <a:cubicBezTo>
                  <a:pt x="2867960" y="2528789"/>
                  <a:pt x="2980422" y="2554254"/>
                  <a:pt x="3039035" y="2562247"/>
                </a:cubicBezTo>
                <a:cubicBezTo>
                  <a:pt x="3071739" y="2566707"/>
                  <a:pt x="3104776" y="2568223"/>
                  <a:pt x="3137647" y="2571211"/>
                </a:cubicBezTo>
                <a:lnTo>
                  <a:pt x="3281082" y="2562247"/>
                </a:lnTo>
                <a:cubicBezTo>
                  <a:pt x="3308056" y="2560089"/>
                  <a:pt x="3334743" y="2554704"/>
                  <a:pt x="3361765" y="2553282"/>
                </a:cubicBezTo>
                <a:cubicBezTo>
                  <a:pt x="3448355" y="2548724"/>
                  <a:pt x="3535082" y="2547305"/>
                  <a:pt x="3621741" y="2544317"/>
                </a:cubicBezTo>
                <a:cubicBezTo>
                  <a:pt x="3696424" y="2534981"/>
                  <a:pt x="3669367" y="2535352"/>
                  <a:pt x="3702424" y="253535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D1114855-514F-BDEF-69EA-C79077454E28}"/>
              </a:ext>
            </a:extLst>
          </p:cNvPr>
          <p:cNvSpPr/>
          <p:nvPr/>
        </p:nvSpPr>
        <p:spPr>
          <a:xfrm>
            <a:off x="8320939" y="4805034"/>
            <a:ext cx="582706" cy="582706"/>
          </a:xfrm>
          <a:custGeom>
            <a:avLst/>
            <a:gdLst>
              <a:gd name="connsiteX0" fmla="*/ 645459 w 1201270"/>
              <a:gd name="connsiteY0" fmla="*/ 179294 h 1147483"/>
              <a:gd name="connsiteX1" fmla="*/ 600635 w 1201270"/>
              <a:gd name="connsiteY1" fmla="*/ 143436 h 1147483"/>
              <a:gd name="connsiteX2" fmla="*/ 564776 w 1201270"/>
              <a:gd name="connsiteY2" fmla="*/ 134471 h 1147483"/>
              <a:gd name="connsiteX3" fmla="*/ 331694 w 1201270"/>
              <a:gd name="connsiteY3" fmla="*/ 143436 h 1147483"/>
              <a:gd name="connsiteX4" fmla="*/ 295835 w 1201270"/>
              <a:gd name="connsiteY4" fmla="*/ 152400 h 1147483"/>
              <a:gd name="connsiteX5" fmla="*/ 233082 w 1201270"/>
              <a:gd name="connsiteY5" fmla="*/ 170330 h 1147483"/>
              <a:gd name="connsiteX6" fmla="*/ 170329 w 1201270"/>
              <a:gd name="connsiteY6" fmla="*/ 197224 h 1147483"/>
              <a:gd name="connsiteX7" fmla="*/ 134470 w 1201270"/>
              <a:gd name="connsiteY7" fmla="*/ 224118 h 1147483"/>
              <a:gd name="connsiteX8" fmla="*/ 80682 w 1201270"/>
              <a:gd name="connsiteY8" fmla="*/ 286871 h 1147483"/>
              <a:gd name="connsiteX9" fmla="*/ 62753 w 1201270"/>
              <a:gd name="connsiteY9" fmla="*/ 322730 h 1147483"/>
              <a:gd name="connsiteX10" fmla="*/ 35859 w 1201270"/>
              <a:gd name="connsiteY10" fmla="*/ 367553 h 1147483"/>
              <a:gd name="connsiteX11" fmla="*/ 17929 w 1201270"/>
              <a:gd name="connsiteY11" fmla="*/ 439271 h 1147483"/>
              <a:gd name="connsiteX12" fmla="*/ 0 w 1201270"/>
              <a:gd name="connsiteY12" fmla="*/ 528918 h 1147483"/>
              <a:gd name="connsiteX13" fmla="*/ 8965 w 1201270"/>
              <a:gd name="connsiteY13" fmla="*/ 788894 h 1147483"/>
              <a:gd name="connsiteX14" fmla="*/ 26894 w 1201270"/>
              <a:gd name="connsiteY14" fmla="*/ 806824 h 1147483"/>
              <a:gd name="connsiteX15" fmla="*/ 53788 w 1201270"/>
              <a:gd name="connsiteY15" fmla="*/ 851647 h 1147483"/>
              <a:gd name="connsiteX16" fmla="*/ 71717 w 1201270"/>
              <a:gd name="connsiteY16" fmla="*/ 869577 h 1147483"/>
              <a:gd name="connsiteX17" fmla="*/ 98612 w 1201270"/>
              <a:gd name="connsiteY17" fmla="*/ 914400 h 1147483"/>
              <a:gd name="connsiteX18" fmla="*/ 125506 w 1201270"/>
              <a:gd name="connsiteY18" fmla="*/ 932330 h 1147483"/>
              <a:gd name="connsiteX19" fmla="*/ 161365 w 1201270"/>
              <a:gd name="connsiteY19" fmla="*/ 968189 h 1147483"/>
              <a:gd name="connsiteX20" fmla="*/ 197223 w 1201270"/>
              <a:gd name="connsiteY20" fmla="*/ 986118 h 1147483"/>
              <a:gd name="connsiteX21" fmla="*/ 242047 w 1201270"/>
              <a:gd name="connsiteY21" fmla="*/ 1013012 h 1147483"/>
              <a:gd name="connsiteX22" fmla="*/ 277906 w 1201270"/>
              <a:gd name="connsiteY22" fmla="*/ 1030942 h 1147483"/>
              <a:gd name="connsiteX23" fmla="*/ 304800 w 1201270"/>
              <a:gd name="connsiteY23" fmla="*/ 1048871 h 1147483"/>
              <a:gd name="connsiteX24" fmla="*/ 349623 w 1201270"/>
              <a:gd name="connsiteY24" fmla="*/ 1057836 h 1147483"/>
              <a:gd name="connsiteX25" fmla="*/ 412376 w 1201270"/>
              <a:gd name="connsiteY25" fmla="*/ 1084730 h 1147483"/>
              <a:gd name="connsiteX26" fmla="*/ 484094 w 1201270"/>
              <a:gd name="connsiteY26" fmla="*/ 1102659 h 1147483"/>
              <a:gd name="connsiteX27" fmla="*/ 573741 w 1201270"/>
              <a:gd name="connsiteY27" fmla="*/ 1120589 h 1147483"/>
              <a:gd name="connsiteX28" fmla="*/ 717176 w 1201270"/>
              <a:gd name="connsiteY28" fmla="*/ 1147483 h 1147483"/>
              <a:gd name="connsiteX29" fmla="*/ 932329 w 1201270"/>
              <a:gd name="connsiteY29" fmla="*/ 1129553 h 1147483"/>
              <a:gd name="connsiteX30" fmla="*/ 968188 w 1201270"/>
              <a:gd name="connsiteY30" fmla="*/ 1102659 h 1147483"/>
              <a:gd name="connsiteX31" fmla="*/ 995082 w 1201270"/>
              <a:gd name="connsiteY31" fmla="*/ 1084730 h 1147483"/>
              <a:gd name="connsiteX32" fmla="*/ 1057835 w 1201270"/>
              <a:gd name="connsiteY32" fmla="*/ 1030942 h 1147483"/>
              <a:gd name="connsiteX33" fmla="*/ 1093694 w 1201270"/>
              <a:gd name="connsiteY33" fmla="*/ 959224 h 1147483"/>
              <a:gd name="connsiteX34" fmla="*/ 1138517 w 1201270"/>
              <a:gd name="connsiteY34" fmla="*/ 887506 h 1147483"/>
              <a:gd name="connsiteX35" fmla="*/ 1147482 w 1201270"/>
              <a:gd name="connsiteY35" fmla="*/ 851647 h 1147483"/>
              <a:gd name="connsiteX36" fmla="*/ 1174376 w 1201270"/>
              <a:gd name="connsiteY36" fmla="*/ 797859 h 1147483"/>
              <a:gd name="connsiteX37" fmla="*/ 1201270 w 1201270"/>
              <a:gd name="connsiteY37" fmla="*/ 591671 h 1147483"/>
              <a:gd name="connsiteX38" fmla="*/ 1183341 w 1201270"/>
              <a:gd name="connsiteY38" fmla="*/ 394447 h 1147483"/>
              <a:gd name="connsiteX39" fmla="*/ 1138517 w 1201270"/>
              <a:gd name="connsiteY39" fmla="*/ 277906 h 1147483"/>
              <a:gd name="connsiteX40" fmla="*/ 1120588 w 1201270"/>
              <a:gd name="connsiteY40" fmla="*/ 224118 h 1147483"/>
              <a:gd name="connsiteX41" fmla="*/ 1093694 w 1201270"/>
              <a:gd name="connsiteY41" fmla="*/ 188259 h 1147483"/>
              <a:gd name="connsiteX42" fmla="*/ 1075765 w 1201270"/>
              <a:gd name="connsiteY42" fmla="*/ 152400 h 1147483"/>
              <a:gd name="connsiteX43" fmla="*/ 1030941 w 1201270"/>
              <a:gd name="connsiteY43" fmla="*/ 116542 h 1147483"/>
              <a:gd name="connsiteX44" fmla="*/ 995082 w 1201270"/>
              <a:gd name="connsiteY44" fmla="*/ 80683 h 1147483"/>
              <a:gd name="connsiteX45" fmla="*/ 950259 w 1201270"/>
              <a:gd name="connsiteY45" fmla="*/ 53789 h 1147483"/>
              <a:gd name="connsiteX46" fmla="*/ 905435 w 1201270"/>
              <a:gd name="connsiteY46" fmla="*/ 35859 h 1147483"/>
              <a:gd name="connsiteX47" fmla="*/ 851647 w 1201270"/>
              <a:gd name="connsiteY47" fmla="*/ 17930 h 1147483"/>
              <a:gd name="connsiteX48" fmla="*/ 824753 w 1201270"/>
              <a:gd name="connsiteY48" fmla="*/ 8965 h 1147483"/>
              <a:gd name="connsiteX49" fmla="*/ 779929 w 1201270"/>
              <a:gd name="connsiteY49" fmla="*/ 0 h 1147483"/>
              <a:gd name="connsiteX50" fmla="*/ 582706 w 1201270"/>
              <a:gd name="connsiteY50" fmla="*/ 8965 h 1147483"/>
              <a:gd name="connsiteX51" fmla="*/ 475129 w 1201270"/>
              <a:gd name="connsiteY51" fmla="*/ 26894 h 1147483"/>
              <a:gd name="connsiteX52" fmla="*/ 286870 w 1201270"/>
              <a:gd name="connsiteY52" fmla="*/ 44824 h 1147483"/>
              <a:gd name="connsiteX53" fmla="*/ 206188 w 1201270"/>
              <a:gd name="connsiteY53" fmla="*/ 71718 h 1147483"/>
              <a:gd name="connsiteX54" fmla="*/ 134470 w 1201270"/>
              <a:gd name="connsiteY54" fmla="*/ 116542 h 1147483"/>
              <a:gd name="connsiteX55" fmla="*/ 116541 w 1201270"/>
              <a:gd name="connsiteY55" fmla="*/ 152400 h 1147483"/>
              <a:gd name="connsiteX56" fmla="*/ 89647 w 1201270"/>
              <a:gd name="connsiteY56" fmla="*/ 188259 h 1147483"/>
              <a:gd name="connsiteX57" fmla="*/ 71717 w 1201270"/>
              <a:gd name="connsiteY57" fmla="*/ 242047 h 1147483"/>
              <a:gd name="connsiteX58" fmla="*/ 53788 w 1201270"/>
              <a:gd name="connsiteY58" fmla="*/ 322730 h 1147483"/>
              <a:gd name="connsiteX59" fmla="*/ 35859 w 1201270"/>
              <a:gd name="connsiteY59" fmla="*/ 493059 h 1147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201270" h="1147483">
                <a:moveTo>
                  <a:pt x="645459" y="179294"/>
                </a:moveTo>
                <a:cubicBezTo>
                  <a:pt x="630518" y="167341"/>
                  <a:pt x="617361" y="152728"/>
                  <a:pt x="600635" y="143436"/>
                </a:cubicBezTo>
                <a:cubicBezTo>
                  <a:pt x="589865" y="137453"/>
                  <a:pt x="577097" y="134471"/>
                  <a:pt x="564776" y="134471"/>
                </a:cubicBezTo>
                <a:cubicBezTo>
                  <a:pt x="487025" y="134471"/>
                  <a:pt x="409388" y="140448"/>
                  <a:pt x="331694" y="143436"/>
                </a:cubicBezTo>
                <a:cubicBezTo>
                  <a:pt x="319741" y="146424"/>
                  <a:pt x="307682" y="149015"/>
                  <a:pt x="295835" y="152400"/>
                </a:cubicBezTo>
                <a:cubicBezTo>
                  <a:pt x="205768" y="178133"/>
                  <a:pt x="345236" y="142291"/>
                  <a:pt x="233082" y="170330"/>
                </a:cubicBezTo>
                <a:cubicBezTo>
                  <a:pt x="135187" y="235592"/>
                  <a:pt x="286111" y="139333"/>
                  <a:pt x="170329" y="197224"/>
                </a:cubicBezTo>
                <a:cubicBezTo>
                  <a:pt x="156965" y="203906"/>
                  <a:pt x="145814" y="214394"/>
                  <a:pt x="134470" y="224118"/>
                </a:cubicBezTo>
                <a:cubicBezTo>
                  <a:pt x="114724" y="241043"/>
                  <a:pt x="94308" y="265069"/>
                  <a:pt x="80682" y="286871"/>
                </a:cubicBezTo>
                <a:cubicBezTo>
                  <a:pt x="73599" y="298204"/>
                  <a:pt x="69243" y="311048"/>
                  <a:pt x="62753" y="322730"/>
                </a:cubicBezTo>
                <a:cubicBezTo>
                  <a:pt x="54291" y="337961"/>
                  <a:pt x="43651" y="351968"/>
                  <a:pt x="35859" y="367553"/>
                </a:cubicBezTo>
                <a:cubicBezTo>
                  <a:pt x="26247" y="386777"/>
                  <a:pt x="22021" y="420858"/>
                  <a:pt x="17929" y="439271"/>
                </a:cubicBezTo>
                <a:cubicBezTo>
                  <a:pt x="100" y="519503"/>
                  <a:pt x="17566" y="423529"/>
                  <a:pt x="0" y="528918"/>
                </a:cubicBezTo>
                <a:cubicBezTo>
                  <a:pt x="2988" y="615577"/>
                  <a:pt x="613" y="702587"/>
                  <a:pt x="8965" y="788894"/>
                </a:cubicBezTo>
                <a:cubicBezTo>
                  <a:pt x="9779" y="797307"/>
                  <a:pt x="21981" y="799946"/>
                  <a:pt x="26894" y="806824"/>
                </a:cubicBezTo>
                <a:cubicBezTo>
                  <a:pt x="37021" y="821003"/>
                  <a:pt x="43661" y="837468"/>
                  <a:pt x="53788" y="851647"/>
                </a:cubicBezTo>
                <a:cubicBezTo>
                  <a:pt x="58701" y="858525"/>
                  <a:pt x="66804" y="862699"/>
                  <a:pt x="71717" y="869577"/>
                </a:cubicBezTo>
                <a:cubicBezTo>
                  <a:pt x="81845" y="883756"/>
                  <a:pt x="87272" y="901171"/>
                  <a:pt x="98612" y="914400"/>
                </a:cubicBezTo>
                <a:cubicBezTo>
                  <a:pt x="105624" y="922580"/>
                  <a:pt x="117326" y="925318"/>
                  <a:pt x="125506" y="932330"/>
                </a:cubicBezTo>
                <a:cubicBezTo>
                  <a:pt x="138340" y="943331"/>
                  <a:pt x="147842" y="958047"/>
                  <a:pt x="161365" y="968189"/>
                </a:cubicBezTo>
                <a:cubicBezTo>
                  <a:pt x="172056" y="976207"/>
                  <a:pt x="185541" y="979628"/>
                  <a:pt x="197223" y="986118"/>
                </a:cubicBezTo>
                <a:cubicBezTo>
                  <a:pt x="212455" y="994580"/>
                  <a:pt x="226815" y="1004550"/>
                  <a:pt x="242047" y="1013012"/>
                </a:cubicBezTo>
                <a:cubicBezTo>
                  <a:pt x="253729" y="1019502"/>
                  <a:pt x="266303" y="1024312"/>
                  <a:pt x="277906" y="1030942"/>
                </a:cubicBezTo>
                <a:cubicBezTo>
                  <a:pt x="287261" y="1036287"/>
                  <a:pt x="294712" y="1045088"/>
                  <a:pt x="304800" y="1048871"/>
                </a:cubicBezTo>
                <a:cubicBezTo>
                  <a:pt x="319067" y="1054221"/>
                  <a:pt x="334841" y="1054141"/>
                  <a:pt x="349623" y="1057836"/>
                </a:cubicBezTo>
                <a:cubicBezTo>
                  <a:pt x="412301" y="1073505"/>
                  <a:pt x="335388" y="1059067"/>
                  <a:pt x="412376" y="1084730"/>
                </a:cubicBezTo>
                <a:cubicBezTo>
                  <a:pt x="435753" y="1092522"/>
                  <a:pt x="459931" y="1097826"/>
                  <a:pt x="484094" y="1102659"/>
                </a:cubicBezTo>
                <a:cubicBezTo>
                  <a:pt x="513976" y="1108636"/>
                  <a:pt x="543681" y="1115579"/>
                  <a:pt x="573741" y="1120589"/>
                </a:cubicBezTo>
                <a:cubicBezTo>
                  <a:pt x="693470" y="1140544"/>
                  <a:pt x="646049" y="1129701"/>
                  <a:pt x="717176" y="1147483"/>
                </a:cubicBezTo>
                <a:cubicBezTo>
                  <a:pt x="788894" y="1141506"/>
                  <a:pt x="861483" y="1142204"/>
                  <a:pt x="932329" y="1129553"/>
                </a:cubicBezTo>
                <a:cubicBezTo>
                  <a:pt x="947038" y="1126926"/>
                  <a:pt x="956030" y="1111343"/>
                  <a:pt x="968188" y="1102659"/>
                </a:cubicBezTo>
                <a:cubicBezTo>
                  <a:pt x="976955" y="1096397"/>
                  <a:pt x="986805" y="1091627"/>
                  <a:pt x="995082" y="1084730"/>
                </a:cubicBezTo>
                <a:cubicBezTo>
                  <a:pt x="1107461" y="991081"/>
                  <a:pt x="923539" y="1131663"/>
                  <a:pt x="1057835" y="1030942"/>
                </a:cubicBezTo>
                <a:cubicBezTo>
                  <a:pt x="1111121" y="951014"/>
                  <a:pt x="1032291" y="1073260"/>
                  <a:pt x="1093694" y="959224"/>
                </a:cubicBezTo>
                <a:cubicBezTo>
                  <a:pt x="1107059" y="934403"/>
                  <a:pt x="1138517" y="887506"/>
                  <a:pt x="1138517" y="887506"/>
                </a:cubicBezTo>
                <a:cubicBezTo>
                  <a:pt x="1141505" y="875553"/>
                  <a:pt x="1142906" y="863087"/>
                  <a:pt x="1147482" y="851647"/>
                </a:cubicBezTo>
                <a:cubicBezTo>
                  <a:pt x="1154927" y="833035"/>
                  <a:pt x="1169011" y="817173"/>
                  <a:pt x="1174376" y="797859"/>
                </a:cubicBezTo>
                <a:cubicBezTo>
                  <a:pt x="1190159" y="741042"/>
                  <a:pt x="1195891" y="650842"/>
                  <a:pt x="1201270" y="591671"/>
                </a:cubicBezTo>
                <a:cubicBezTo>
                  <a:pt x="1195294" y="525930"/>
                  <a:pt x="1193852" y="459617"/>
                  <a:pt x="1183341" y="394447"/>
                </a:cubicBezTo>
                <a:cubicBezTo>
                  <a:pt x="1170361" y="313969"/>
                  <a:pt x="1160574" y="333048"/>
                  <a:pt x="1138517" y="277906"/>
                </a:cubicBezTo>
                <a:cubicBezTo>
                  <a:pt x="1131498" y="260359"/>
                  <a:pt x="1129040" y="241022"/>
                  <a:pt x="1120588" y="224118"/>
                </a:cubicBezTo>
                <a:cubicBezTo>
                  <a:pt x="1113906" y="210754"/>
                  <a:pt x="1101613" y="200929"/>
                  <a:pt x="1093694" y="188259"/>
                </a:cubicBezTo>
                <a:cubicBezTo>
                  <a:pt x="1086611" y="176926"/>
                  <a:pt x="1083178" y="163519"/>
                  <a:pt x="1075765" y="152400"/>
                </a:cubicBezTo>
                <a:cubicBezTo>
                  <a:pt x="1062203" y="132058"/>
                  <a:pt x="1049587" y="132525"/>
                  <a:pt x="1030941" y="116542"/>
                </a:cubicBezTo>
                <a:cubicBezTo>
                  <a:pt x="1018106" y="105541"/>
                  <a:pt x="1009577" y="89380"/>
                  <a:pt x="995082" y="80683"/>
                </a:cubicBezTo>
                <a:cubicBezTo>
                  <a:pt x="980141" y="71718"/>
                  <a:pt x="965844" y="61581"/>
                  <a:pt x="950259" y="53789"/>
                </a:cubicBezTo>
                <a:cubicBezTo>
                  <a:pt x="935866" y="46592"/>
                  <a:pt x="920558" y="41358"/>
                  <a:pt x="905435" y="35859"/>
                </a:cubicBezTo>
                <a:cubicBezTo>
                  <a:pt x="887674" y="29400"/>
                  <a:pt x="869576" y="23906"/>
                  <a:pt x="851647" y="17930"/>
                </a:cubicBezTo>
                <a:cubicBezTo>
                  <a:pt x="842682" y="14942"/>
                  <a:pt x="834019" y="10818"/>
                  <a:pt x="824753" y="8965"/>
                </a:cubicBezTo>
                <a:lnTo>
                  <a:pt x="779929" y="0"/>
                </a:lnTo>
                <a:cubicBezTo>
                  <a:pt x="714188" y="2988"/>
                  <a:pt x="648260" y="3181"/>
                  <a:pt x="582706" y="8965"/>
                </a:cubicBezTo>
                <a:cubicBezTo>
                  <a:pt x="546493" y="12160"/>
                  <a:pt x="511319" y="23447"/>
                  <a:pt x="475129" y="26894"/>
                </a:cubicBezTo>
                <a:lnTo>
                  <a:pt x="286870" y="44824"/>
                </a:lnTo>
                <a:cubicBezTo>
                  <a:pt x="259976" y="53789"/>
                  <a:pt x="230228" y="56693"/>
                  <a:pt x="206188" y="71718"/>
                </a:cubicBezTo>
                <a:lnTo>
                  <a:pt x="134470" y="116542"/>
                </a:lnTo>
                <a:cubicBezTo>
                  <a:pt x="128494" y="128495"/>
                  <a:pt x="123624" y="141068"/>
                  <a:pt x="116541" y="152400"/>
                </a:cubicBezTo>
                <a:cubicBezTo>
                  <a:pt x="108622" y="165070"/>
                  <a:pt x="96329" y="174895"/>
                  <a:pt x="89647" y="188259"/>
                </a:cubicBezTo>
                <a:cubicBezTo>
                  <a:pt x="81195" y="205163"/>
                  <a:pt x="77693" y="224118"/>
                  <a:pt x="71717" y="242047"/>
                </a:cubicBezTo>
                <a:cubicBezTo>
                  <a:pt x="58374" y="282077"/>
                  <a:pt x="61675" y="267525"/>
                  <a:pt x="53788" y="322730"/>
                </a:cubicBezTo>
                <a:cubicBezTo>
                  <a:pt x="43993" y="391295"/>
                  <a:pt x="42533" y="419642"/>
                  <a:pt x="35859" y="49305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1C6E5BC-91DC-42D3-753F-B6AEDFD7C455}"/>
              </a:ext>
            </a:extLst>
          </p:cNvPr>
          <p:cNvSpPr txBox="1">
            <a:spLocks/>
          </p:cNvSpPr>
          <p:nvPr/>
        </p:nvSpPr>
        <p:spPr>
          <a:xfrm>
            <a:off x="605287" y="103640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u="sng" dirty="0"/>
              <a:t>Example</a:t>
            </a:r>
            <a:r>
              <a:rPr lang="en-US" u="sng" dirty="0">
                <a:solidFill>
                  <a:srgbClr val="00B050"/>
                </a:solidFill>
              </a:rPr>
              <a:t>2</a:t>
            </a:r>
            <a:r>
              <a:rPr lang="en-US" u="sng" dirty="0"/>
              <a:t>:</a:t>
            </a:r>
            <a:br>
              <a:rPr lang="en-US" dirty="0"/>
            </a:br>
            <a:r>
              <a:rPr lang="en-US" sz="3200" dirty="0"/>
              <a:t>a skater moves down a ramp, his initial </a:t>
            </a:r>
            <a:r>
              <a:rPr lang="en-US" sz="3200" dirty="0">
                <a:solidFill>
                  <a:srgbClr val="7030A0"/>
                </a:solidFill>
              </a:rPr>
              <a:t>potential energy </a:t>
            </a:r>
            <a:r>
              <a:rPr lang="en-US" sz="3200" dirty="0"/>
              <a:t>is </a:t>
            </a:r>
            <a:br>
              <a:rPr lang="en-US" sz="3200" dirty="0"/>
            </a:br>
            <a:r>
              <a:rPr lang="en-US" sz="3200" dirty="0"/>
              <a:t>384 Joules, knowing his mass is 48 kg, find his speed at the bottom of the ramp.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27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9 0.01898 L 0.00339 0.01921 C 0.00378 0.02268 0.00417 0.02685 0.00482 0.03055 C 0.00534 0.03379 0.0069 0.04166 0.00768 0.0449 C 0.00859 0.04861 0.00911 0.05277 0.01068 0.05555 C 0.01315 0.05995 0.01185 0.05694 0.01432 0.06458 C 0.01458 0.06643 0.01458 0.06828 0.0151 0.0699 C 0.01536 0.07106 0.01615 0.07152 0.01654 0.07245 C 0.01706 0.07361 0.01745 0.07523 0.01797 0.07638 C 0.01966 0.08032 0.02161 0.08402 0.02318 0.08819 C 0.0237 0.08935 0.02422 0.09074 0.02461 0.09213 C 0.02513 0.09375 0.02552 0.0956 0.02617 0.09722 C 0.02682 0.09907 0.0276 0.10069 0.02826 0.10254 C 0.02839 0.10254 0.03294 0.11481 0.03425 0.11828 C 0.03464 0.11944 0.03529 0.12083 0.03568 0.12222 C 0.0362 0.12384 0.03659 0.12569 0.03711 0.12731 C 0.03854 0.13148 0.03919 0.13217 0.04076 0.13518 C 0.04336 0.14421 0.04115 0.13703 0.04375 0.14444 C 0.04453 0.14652 0.04518 0.14884 0.04596 0.15092 C 0.04661 0.15277 0.04753 0.15416 0.04818 0.15625 C 0.04896 0.15856 0.04948 0.16157 0.05039 0.16388 C 0.05612 0.18009 0.05273 0.16944 0.05768 0.17963 C 0.05833 0.18078 0.05859 0.1824 0.05925 0.18356 C 0.06172 0.18888 0.0612 0.18657 0.06432 0.19143 C 0.06563 0.19351 0.06667 0.19583 0.06797 0.19791 C 0.06888 0.19953 0.06992 0.20069 0.07096 0.20185 C 0.07773 0.20949 0.06927 0.19745 0.07904 0.20972 C 0.07995 0.21088 0.08034 0.21273 0.08125 0.21365 C 0.08359 0.21666 0.08607 0.21921 0.08854 0.22152 C 0.0987 0.23055 0.09245 0.22546 0.10768 0.23449 C 0.10925 0.23541 0.11081 0.23564 0.11211 0.23726 C 0.11602 0.24166 0.11263 0.23842 0.11797 0.2412 C 0.11953 0.24189 0.12096 0.24282 0.1224 0.24375 C 0.12422 0.2449 0.12578 0.24699 0.1276 0.24768 C 0.12995 0.24861 0.13242 0.24861 0.1349 0.24907 C 0.14349 0.25277 0.13802 0.25069 0.14596 0.25277 C 0.1474 0.25324 0.14883 0.25416 0.15039 0.25416 C 0.15794 0.25486 0.1655 0.25509 0.17318 0.25555 C 0.18503 0.25787 0.19466 0.26041 0.20703 0.26064 C 0.21406 0.26088 0.22122 0.25972 0.22826 0.25949 C 0.2293 0.25949 0.23021 0.25949 0.23125 0.25949 L 0.26953 0.25949 " pathEditMode="relative" rAng="0" ptsTypes="AAAAAAAAAAAAAAAAAAAAAAAAAAA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07" y="1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9671EA-4B2E-8FB5-633B-1C18C16F0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Kinetic Energy (KE):</a:t>
            </a:r>
            <a:endParaRPr lang="en-US" sz="3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7DDBD7C-1F7F-8CA3-50D6-FC7DA12A3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Example</a:t>
            </a:r>
            <a:r>
              <a:rPr lang="en-US" u="sng" dirty="0">
                <a:solidFill>
                  <a:srgbClr val="FFC000"/>
                </a:solidFill>
              </a:rPr>
              <a:t>2</a:t>
            </a:r>
            <a:r>
              <a:rPr lang="en-US" u="sng" dirty="0"/>
              <a:t>:</a:t>
            </a:r>
            <a:br>
              <a:rPr lang="en-US" dirty="0"/>
            </a:br>
            <a:r>
              <a:rPr lang="en-US" i="1" dirty="0"/>
              <a:t>Which has higher kinetic energy ?</a:t>
            </a:r>
          </a:p>
          <a:p>
            <a:pPr marL="0" indent="0">
              <a:buNone/>
            </a:pPr>
            <a:r>
              <a:rPr lang="en-US" sz="3200" dirty="0"/>
              <a:t>a 5 kg bowling ball rolls on an alley at 8 m/s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a 24 kg child is walking at 2 m/s,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7732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EE032-D791-A97A-003B-0B8393F1F9F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br>
              <a:rPr lang="en-US" dirty="0"/>
            </a:br>
            <a:r>
              <a:rPr lang="en-US" dirty="0"/>
              <a:t>Power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ubtitle 5">
                <a:extLst>
                  <a:ext uri="{FF2B5EF4-FFF2-40B4-BE49-F238E27FC236}">
                    <a16:creationId xmlns:a16="http://schemas.microsoft.com/office/drawing/2014/main" id="{099D103E-3987-4B3B-42D8-F93BC219A0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>
                    <a:solidFill>
                      <a:schemeClr val="accent2">
                        <a:lumMod val="75000"/>
                      </a:schemeClr>
                    </a:solidFill>
                  </a:rPr>
                  <a:t>Power: </a:t>
                </a:r>
                <a:r>
                  <a:rPr lang="en-US" sz="3200" dirty="0"/>
                  <a:t>the amount of</a:t>
                </a:r>
                <a:r>
                  <a:rPr lang="en-US" sz="32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sz="3200" dirty="0"/>
                  <a:t>work done per unit of time</a:t>
                </a:r>
                <a:br>
                  <a:rPr lang="en-US" sz="3200" dirty="0"/>
                </a:br>
                <a:r>
                  <a:rPr lang="en-US" sz="3200" dirty="0"/>
                  <a:t>       or : the amount of energy spent per unit time  </a:t>
                </a:r>
              </a:p>
              <a:p>
                <a:endParaRPr lang="en-US" sz="3200" dirty="0"/>
              </a:p>
              <a:p>
                <a:r>
                  <a:rPr lang="en-US" sz="4000" dirty="0"/>
                  <a:t>Power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𝑊𝑜𝑟𝑘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𝑇𝑖𝑚𝑒</m:t>
                        </m:r>
                      </m:den>
                    </m:f>
                  </m:oMath>
                </a14:m>
                <a:r>
                  <a:rPr lang="en-US" sz="4000" dirty="0"/>
                  <a:t>  </a:t>
                </a:r>
              </a:p>
            </p:txBody>
          </p:sp>
        </mc:Choice>
        <mc:Fallback xmlns="">
          <p:sp>
            <p:nvSpPr>
              <p:cNvPr id="6" name="Subtitle 5">
                <a:extLst>
                  <a:ext uri="{FF2B5EF4-FFF2-40B4-BE49-F238E27FC236}">
                    <a16:creationId xmlns:a16="http://schemas.microsoft.com/office/drawing/2014/main" id="{099D103E-3987-4B3B-42D8-F93BC219A0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5" t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1">
            <a:extLst>
              <a:ext uri="{FF2B5EF4-FFF2-40B4-BE49-F238E27FC236}">
                <a16:creationId xmlns:a16="http://schemas.microsoft.com/office/drawing/2014/main" id="{AE3C80CC-C6E5-F7AE-DAE4-45071DB717D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456329" cy="92159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Work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4338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099D103E-3987-4B3B-42D8-F93BC219A03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 machine raises a 120 kg load up 6m in 5sec, calculate: </a:t>
            </a:r>
            <a:br>
              <a:rPr lang="en-US" sz="3200" dirty="0"/>
            </a:br>
            <a:endParaRPr lang="en-US" sz="3200" dirty="0"/>
          </a:p>
          <a:p>
            <a:pPr lvl="1"/>
            <a:r>
              <a:rPr lang="en-US" sz="2800" dirty="0"/>
              <a:t>The work done</a:t>
            </a:r>
            <a:br>
              <a:rPr lang="en-US" sz="2800" dirty="0"/>
            </a:br>
            <a:endParaRPr lang="en-US" sz="2800" dirty="0"/>
          </a:p>
          <a:p>
            <a:pPr lvl="1"/>
            <a:r>
              <a:rPr lang="en-US" sz="2800" dirty="0"/>
              <a:t>Calculate the power of the machine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4BD58-7BB7-1FB8-4132-03488F6B675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114F0B-243B-EC42-BBE2-8EB1AB00C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sz="3600" dirty="0"/>
              <a:t>example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5C7DD2D-5005-CCA3-8281-A20556132D4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456329" cy="92159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Work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F8326D-B2BE-93D6-D38A-A542771F1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7028" y="1825625"/>
            <a:ext cx="1855972" cy="392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717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EE032-D791-A97A-003B-0B8393F1F9F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br>
              <a:rPr lang="en-US" dirty="0"/>
            </a:br>
            <a:r>
              <a:rPr lang="en-US" dirty="0"/>
              <a:t>Law of conservation of energy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099D103E-3987-4B3B-42D8-F93BC219A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</a:b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  <a:t>Energy is not created nor destroyed but it is rather changed from one state to another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E058945-1B3E-674B-EAA4-A0AABCD18C6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456329" cy="92159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Energy</a:t>
            </a:r>
          </a:p>
        </p:txBody>
      </p:sp>
    </p:spTree>
    <p:extLst>
      <p:ext uri="{BB962C8B-B14F-4D97-AF65-F5344CB8AC3E}">
        <p14:creationId xmlns:p14="http://schemas.microsoft.com/office/powerpoint/2010/main" val="4277113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EE032-D791-A97A-003B-0B8393F1F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0826"/>
            <a:ext cx="10515600" cy="1325563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Sankey Diagrams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099D103E-3987-4B3B-42D8-F93BC219A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anose="020B0602030504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E058945-1B3E-674B-EAA4-A0AABCD18C6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456329" cy="92159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Energy</a:t>
            </a:r>
          </a:p>
        </p:txBody>
      </p:sp>
      <p:pic>
        <p:nvPicPr>
          <p:cNvPr id="1026" name="Picture 2" descr="Pin on GCSE Science paper 1">
            <a:extLst>
              <a:ext uri="{FF2B5EF4-FFF2-40B4-BE49-F238E27FC236}">
                <a16:creationId xmlns:a16="http://schemas.microsoft.com/office/drawing/2014/main" id="{962D3349-AD14-B519-7A9E-A203DF870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869" y="1825625"/>
            <a:ext cx="6554099" cy="376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888BE2-649E-1136-2878-44305A9FC930}"/>
              </a:ext>
            </a:extLst>
          </p:cNvPr>
          <p:cNvSpPr txBox="1"/>
          <p:nvPr/>
        </p:nvSpPr>
        <p:spPr>
          <a:xfrm>
            <a:off x="10059838" y="797073"/>
            <a:ext cx="1293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Corbel" panose="020B0503020204020204" pitchFamily="34" charset="0"/>
              </a:rPr>
              <a:t>Page 376</a:t>
            </a:r>
          </a:p>
        </p:txBody>
      </p:sp>
    </p:spTree>
    <p:extLst>
      <p:ext uri="{BB962C8B-B14F-4D97-AF65-F5344CB8AC3E}">
        <p14:creationId xmlns:p14="http://schemas.microsoft.com/office/powerpoint/2010/main" val="1483850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EE032-D791-A97A-003B-0B8393F1F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0826"/>
            <a:ext cx="10515600" cy="1325563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Sankey Diagrams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E058945-1B3E-674B-EAA4-A0AABCD18C6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456329" cy="92159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Energy</a:t>
            </a:r>
          </a:p>
        </p:txBody>
      </p:sp>
      <p:pic>
        <p:nvPicPr>
          <p:cNvPr id="2050" name="Picture 2" descr="energy loss – Page 2 – Sankey Diagrams">
            <a:extLst>
              <a:ext uri="{FF2B5EF4-FFF2-40B4-BE49-F238E27FC236}">
                <a16:creationId xmlns:a16="http://schemas.microsoft.com/office/drawing/2014/main" id="{FB14C9C1-089C-C554-67E8-94ECAFCBAEC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0"/>
          <a:stretch/>
        </p:blipFill>
        <p:spPr bwMode="auto">
          <a:xfrm>
            <a:off x="2370065" y="2036389"/>
            <a:ext cx="7300146" cy="363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194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EE032-D791-A97A-003B-0B8393F1F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0826"/>
            <a:ext cx="10515600" cy="1325563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Efficiency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E058945-1B3E-674B-EAA4-A0AABCD18C6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456329" cy="92159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Energy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5A17EDA-22DF-057C-911F-54F10A9E07A1}"/>
                  </a:ext>
                </a:extLst>
              </p:cNvPr>
              <p:cNvSpPr txBox="1"/>
              <p:nvPr/>
            </p:nvSpPr>
            <p:spPr>
              <a:xfrm>
                <a:off x="1848395" y="2410264"/>
                <a:ext cx="7399122" cy="6739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𝐸𝑓𝑓𝑖𝑐𝑖𝑒𝑛𝑐𝑦</m:t>
                    </m:r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𝑢𝑠𝑒𝑓𝑢𝑙</m:t>
                        </m:r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𝑒𝑛𝑒𝑟𝑔𝑦</m:t>
                        </m:r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𝑜𝑢𝑡𝑝𝑢𝑡</m:t>
                        </m:r>
                      </m:num>
                      <m:den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𝑇𝑜𝑡𝑎𝑙</m:t>
                        </m:r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𝑒𝑛𝑒𝑟𝑔𝑦</m:t>
                        </m:r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𝑜𝑢𝑡𝑝𝑢𝑡</m:t>
                        </m:r>
                      </m:den>
                    </m:f>
                  </m:oMath>
                </a14:m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x 100 %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5A17EDA-22DF-057C-911F-54F10A9E07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8395" y="2410264"/>
                <a:ext cx="7399122" cy="673902"/>
              </a:xfrm>
              <a:prstGeom prst="rect">
                <a:avLst/>
              </a:prstGeom>
              <a:blipFill>
                <a:blip r:embed="rId2"/>
                <a:stretch>
                  <a:fillRect t="-901" b="-18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2612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EE032-D791-A97A-003B-0B8393F1F9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1385"/>
            <a:ext cx="2456329" cy="921590"/>
          </a:xfrm>
          <a:solidFill>
            <a:schemeClr val="accent2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Work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B31995E-0945-66BF-620F-1CD7FFF91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099" y="1362075"/>
            <a:ext cx="11572875" cy="5191125"/>
          </a:xfrm>
        </p:spPr>
        <p:txBody>
          <a:bodyPr/>
          <a:lstStyle/>
          <a:p>
            <a:pPr algn="l"/>
            <a:r>
              <a:rPr lang="en-US" sz="4000" b="1" dirty="0">
                <a:solidFill>
                  <a:srgbClr val="FF0000"/>
                </a:solidFill>
              </a:rPr>
              <a:t>Work: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/>
              <a:t>is the product of the </a:t>
            </a:r>
            <a:r>
              <a:rPr lang="en-US" sz="4000" dirty="0">
                <a:solidFill>
                  <a:schemeClr val="accent1"/>
                </a:solidFill>
              </a:rPr>
              <a:t>force</a:t>
            </a:r>
            <a:r>
              <a:rPr lang="en-US" sz="4000" dirty="0"/>
              <a:t> applied upon an object and the </a:t>
            </a:r>
            <a:r>
              <a:rPr lang="en-US" sz="4000" dirty="0">
                <a:solidFill>
                  <a:schemeClr val="accent6"/>
                </a:solidFill>
              </a:rPr>
              <a:t>displacement</a:t>
            </a:r>
            <a:r>
              <a:rPr lang="en-US" sz="4000" dirty="0"/>
              <a:t> that the object is moved.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/>
              <a:t>				 </a:t>
            </a:r>
            <a:br>
              <a:rPr lang="en-US" dirty="0"/>
            </a:br>
            <a:r>
              <a:rPr lang="en-US" dirty="0"/>
              <a:t>						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3" name="Cube 12">
            <a:extLst>
              <a:ext uri="{FF2B5EF4-FFF2-40B4-BE49-F238E27FC236}">
                <a16:creationId xmlns:a16="http://schemas.microsoft.com/office/drawing/2014/main" id="{117725C4-E8EE-37ED-EB9C-DDC59CE833D5}"/>
              </a:ext>
            </a:extLst>
          </p:cNvPr>
          <p:cNvSpPr/>
          <p:nvPr/>
        </p:nvSpPr>
        <p:spPr>
          <a:xfrm>
            <a:off x="1228164" y="4823424"/>
            <a:ext cx="1295400" cy="1181100"/>
          </a:xfrm>
          <a:prstGeom prst="cube">
            <a:avLst/>
          </a:prstGeom>
          <a:blipFill>
            <a:blip r:embed="rId2"/>
            <a:tile tx="0" ty="0" sx="100000" sy="100000" flip="none" algn="tl"/>
          </a:blipFill>
          <a:ln w="31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CC72E2A-5054-571F-7818-53E725CAFB86}"/>
              </a:ext>
            </a:extLst>
          </p:cNvPr>
          <p:cNvCxnSpPr>
            <a:cxnSpLocks/>
          </p:cNvCxnSpPr>
          <p:nvPr/>
        </p:nvCxnSpPr>
        <p:spPr>
          <a:xfrm flipV="1">
            <a:off x="1228164" y="6029774"/>
            <a:ext cx="3362325" cy="2381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41FEEAC-9D34-426E-97C9-288F49CBF8B2}"/>
              </a:ext>
            </a:extLst>
          </p:cNvPr>
          <p:cNvSpPr txBox="1"/>
          <p:nvPr/>
        </p:nvSpPr>
        <p:spPr>
          <a:xfrm>
            <a:off x="9773728" y="163902"/>
            <a:ext cx="1932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Page 38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65BF83-C5E4-3047-94DC-649AD3BC65A0}"/>
              </a:ext>
            </a:extLst>
          </p:cNvPr>
          <p:cNvSpPr txBox="1"/>
          <p:nvPr/>
        </p:nvSpPr>
        <p:spPr>
          <a:xfrm>
            <a:off x="1688578" y="3551041"/>
            <a:ext cx="5419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Work = </a:t>
            </a:r>
            <a:r>
              <a:rPr lang="en-US" sz="3200" dirty="0">
                <a:solidFill>
                  <a:schemeClr val="accent1"/>
                </a:solidFill>
              </a:rPr>
              <a:t>Force</a:t>
            </a:r>
            <a:r>
              <a:rPr lang="en-US" sz="3200" dirty="0"/>
              <a:t> x </a:t>
            </a:r>
            <a:r>
              <a:rPr lang="en-US" sz="3200" dirty="0">
                <a:solidFill>
                  <a:srgbClr val="00B050"/>
                </a:solidFill>
              </a:rPr>
              <a:t>displacement</a:t>
            </a:r>
            <a:endParaRPr lang="en-US" sz="3200" dirty="0"/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4E63DBF5-A9E0-636F-391D-1C63ED87BC10}"/>
              </a:ext>
            </a:extLst>
          </p:cNvPr>
          <p:cNvSpPr/>
          <p:nvPr/>
        </p:nvSpPr>
        <p:spPr>
          <a:xfrm>
            <a:off x="2662232" y="2622619"/>
            <a:ext cx="1771652" cy="704850"/>
          </a:xfrm>
          <a:prstGeom prst="wedgeRoundRectCallout">
            <a:avLst>
              <a:gd name="adj1" fmla="val -10080"/>
              <a:gd name="adj2" fmla="val 1030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Unit = Newton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CA65C170-8463-AD95-223B-EE41D7FF52F6}"/>
              </a:ext>
            </a:extLst>
          </p:cNvPr>
          <p:cNvSpPr/>
          <p:nvPr/>
        </p:nvSpPr>
        <p:spPr>
          <a:xfrm>
            <a:off x="4433884" y="4274448"/>
            <a:ext cx="1771652" cy="704850"/>
          </a:xfrm>
          <a:prstGeom prst="wedgeRoundRectCallout">
            <a:avLst>
              <a:gd name="adj1" fmla="val -40695"/>
              <a:gd name="adj2" fmla="val -82988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Unit = meter</a:t>
            </a:r>
          </a:p>
        </p:txBody>
      </p:sp>
    </p:spTree>
    <p:extLst>
      <p:ext uri="{BB962C8B-B14F-4D97-AF65-F5344CB8AC3E}">
        <p14:creationId xmlns:p14="http://schemas.microsoft.com/office/powerpoint/2010/main" val="3189428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EE032-D791-A97A-003B-0B8393F1F9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1385"/>
            <a:ext cx="2456329" cy="921590"/>
          </a:xfrm>
          <a:solidFill>
            <a:schemeClr val="accent2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Work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B31995E-0945-66BF-620F-1CD7FFF91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099" y="1362075"/>
            <a:ext cx="11572875" cy="5191125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rgbClr val="00B0F0"/>
                </a:solidFill>
              </a:rPr>
              <a:t>Potential energy: </a:t>
            </a:r>
            <a:r>
              <a:rPr lang="en-US" sz="3600" dirty="0"/>
              <a:t>is the energy stored by an object because of its position relative to other objects</a:t>
            </a:r>
            <a:br>
              <a:rPr lang="en-US" sz="4000" dirty="0">
                <a:solidFill>
                  <a:srgbClr val="00B0F0"/>
                </a:solidFill>
              </a:rPr>
            </a:br>
            <a:endParaRPr lang="en-US" sz="4000" dirty="0">
              <a:solidFill>
                <a:srgbClr val="00B0F0"/>
              </a:solidFill>
            </a:endParaRPr>
          </a:p>
          <a:p>
            <a:pPr algn="l"/>
            <a:r>
              <a:rPr lang="en-US" sz="2800" dirty="0">
                <a:solidFill>
                  <a:srgbClr val="00B0F0"/>
                </a:solidFill>
              </a:rPr>
              <a:t>Calculating for potential energy</a:t>
            </a:r>
            <a:br>
              <a:rPr lang="en-US" sz="2800" dirty="0">
                <a:solidFill>
                  <a:srgbClr val="00B0F0"/>
                </a:solidFill>
              </a:rPr>
            </a:br>
            <a:endParaRPr lang="en-US" sz="1600" dirty="0">
              <a:solidFill>
                <a:srgbClr val="00B0F0"/>
              </a:solidFill>
            </a:endParaRPr>
          </a:p>
          <a:p>
            <a:pPr algn="l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Potential Energy = 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× </a:t>
            </a:r>
            <a:r>
              <a:rPr lang="en-US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gravitational force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× </a:t>
            </a:r>
            <a:r>
              <a:rPr 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height</a:t>
            </a: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3BC6834F-C3F0-6343-985C-732DEC0C69AD}"/>
              </a:ext>
            </a:extLst>
          </p:cNvPr>
          <p:cNvSpPr/>
          <p:nvPr/>
        </p:nvSpPr>
        <p:spPr>
          <a:xfrm>
            <a:off x="2057397" y="4581525"/>
            <a:ext cx="2971800" cy="723900"/>
          </a:xfrm>
          <a:prstGeom prst="wedgeRectCallout">
            <a:avLst>
              <a:gd name="adj1" fmla="val 35956"/>
              <a:gd name="adj2" fmla="val -7294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mass in </a:t>
            </a:r>
            <a:r>
              <a:rPr lang="en-US" sz="3200" dirty="0">
                <a:solidFill>
                  <a:srgbClr val="FFFF00"/>
                </a:solidFill>
              </a:rPr>
              <a:t>kg</a:t>
            </a: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643E3542-CE77-43C3-0ED9-BD079901593F}"/>
              </a:ext>
            </a:extLst>
          </p:cNvPr>
          <p:cNvSpPr/>
          <p:nvPr/>
        </p:nvSpPr>
        <p:spPr>
          <a:xfrm>
            <a:off x="5710235" y="4581525"/>
            <a:ext cx="3676650" cy="723900"/>
          </a:xfrm>
          <a:prstGeom prst="wedgeRectCallout">
            <a:avLst>
              <a:gd name="adj1" fmla="val 22226"/>
              <a:gd name="adj2" fmla="val -71624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is always 10 N/kg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4A61A39F-3916-60F4-4A6E-6EB06B78441A}"/>
              </a:ext>
            </a:extLst>
          </p:cNvPr>
          <p:cNvSpPr/>
          <p:nvPr/>
        </p:nvSpPr>
        <p:spPr>
          <a:xfrm>
            <a:off x="10163174" y="4581525"/>
            <a:ext cx="1924051" cy="723900"/>
          </a:xfrm>
          <a:prstGeom prst="wedgeRectCallout">
            <a:avLst>
              <a:gd name="adj1" fmla="val -15528"/>
              <a:gd name="adj2" fmla="val -795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in meters</a:t>
            </a:r>
          </a:p>
        </p:txBody>
      </p:sp>
    </p:spTree>
    <p:extLst>
      <p:ext uri="{BB962C8B-B14F-4D97-AF65-F5344CB8AC3E}">
        <p14:creationId xmlns:p14="http://schemas.microsoft.com/office/powerpoint/2010/main" val="2022935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1191</Words>
  <Application>Microsoft Office PowerPoint</Application>
  <PresentationFormat>Widescreen</PresentationFormat>
  <Paragraphs>160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Corbel</vt:lpstr>
      <vt:lpstr>Lucida Sans</vt:lpstr>
      <vt:lpstr>Office Theme</vt:lpstr>
      <vt:lpstr>Work</vt:lpstr>
      <vt:lpstr>Energy  </vt:lpstr>
      <vt:lpstr>Energy  </vt:lpstr>
      <vt:lpstr> Law of conservation of energy</vt:lpstr>
      <vt:lpstr>Sankey Diagrams</vt:lpstr>
      <vt:lpstr>Sankey Diagrams</vt:lpstr>
      <vt:lpstr>Efficiency</vt:lpstr>
      <vt:lpstr>Work</vt:lpstr>
      <vt:lpstr>Work</vt:lpstr>
      <vt:lpstr>Work</vt:lpstr>
      <vt:lpstr>Work</vt:lpstr>
      <vt:lpstr>Work</vt:lpstr>
      <vt:lpstr>Work</vt:lpstr>
      <vt:lpstr>Work</vt:lpstr>
      <vt:lpstr>Work</vt:lpstr>
      <vt:lpstr>Work</vt:lpstr>
      <vt:lpstr>Work</vt:lpstr>
      <vt:lpstr>Work</vt:lpstr>
      <vt:lpstr>Work</vt:lpstr>
      <vt:lpstr>Work</vt:lpstr>
      <vt:lpstr>Work</vt:lpstr>
      <vt:lpstr>Work</vt:lpstr>
      <vt:lpstr>Work</vt:lpstr>
      <vt:lpstr>Work</vt:lpstr>
      <vt:lpstr>Work</vt:lpstr>
      <vt:lpstr>Kinetic Energy (KE):</vt:lpstr>
      <vt:lpstr>Kinetic Energy (KE):</vt:lpstr>
      <vt:lpstr>Kinetic Energy (KE):</vt:lpstr>
      <vt:lpstr>Kinetic Energy (KE):</vt:lpstr>
      <vt:lpstr>Kinetic Energy (KE):</vt:lpstr>
      <vt:lpstr>Kinetic Energy (KE):</vt:lpstr>
      <vt:lpstr> Power</vt:lpstr>
      <vt:lpstr> example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Sound</dc:title>
  <dc:creator>Ahmed</dc:creator>
  <cp:lastModifiedBy>Ahmed</cp:lastModifiedBy>
  <cp:revision>328</cp:revision>
  <dcterms:created xsi:type="dcterms:W3CDTF">2022-11-08T21:22:48Z</dcterms:created>
  <dcterms:modified xsi:type="dcterms:W3CDTF">2023-09-10T20:29:59Z</dcterms:modified>
</cp:coreProperties>
</file>