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6" r:id="rId4"/>
    <p:sldId id="262" r:id="rId5"/>
    <p:sldId id="263" r:id="rId6"/>
    <p:sldId id="264" r:id="rId7"/>
    <p:sldId id="265" r:id="rId8"/>
    <p:sldId id="267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7" r:id="rId20"/>
    <p:sldId id="27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45" autoAdjust="0"/>
  </p:normalViewPr>
  <p:slideViewPr>
    <p:cSldViewPr snapToGrid="0">
      <p:cViewPr varScale="1">
        <p:scale>
          <a:sx n="69" d="100"/>
          <a:sy n="69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A6FC-4D7E-4072-BAD5-39A8236F81AC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5759-A1A2-437D-8EC7-6F72847A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50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8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81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3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https://petapixel.com/2017/03/10/use-polarized-lighting-techniques-capture-cool-color-effects/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2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https://petapixel.com/2017/03/10/use-polarized-lighting-techniques-capture-cool-color-effects/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9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https://petapixel.com/2017/03/10/use-polarized-lighting-techniques-capture-cool-color-effects/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1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https://petapixel.com/2017/03/10/use-polarized-lighting-techniques-capture-cool-color-effects/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9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7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https://petapixel.com/2017/03/10/use-polarized-lighting-techniques-capture-cool-color-effects/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9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https://petapixel.com/2017/03/10/use-polarized-lighting-techniques-capture-cool-color-effects/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8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8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light passes between two </a:t>
            </a:r>
            <a:r>
              <a:rPr lang="en-US" dirty="0" err="1"/>
              <a:t>media,some</a:t>
            </a:r>
            <a:r>
              <a:rPr lang="en-US" dirty="0"/>
              <a:t> of it is refracted, some of it is reflected.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2F80-2C67-9210-4942-1BF731F6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74B75-BF4B-957C-8661-5070D2C8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3043-64EF-ECDA-F401-97C04E3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3596-CE38-8D71-7A52-73FEC066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510A-5974-94B8-1E20-44ECF4B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0335-73F6-6E60-4086-78AB1D3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778DD-460A-061C-A11E-C686AC17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3291-4405-D313-0BCF-B4DA44F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502C-1BF9-6DE0-71A3-140E46D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7895-741E-0121-D67A-AA734CF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D2CE4-7F5A-97CB-5BD0-5F822F59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A7D2-582A-577E-B18C-C9294B5CD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61C-87F7-CC07-01E5-D2DE8175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1A18-ACFD-EF5E-9B96-E93012AA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EBD8-8E94-A454-BFB0-4D0C43B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CAEA-7587-F0EA-5D43-E51B8FA8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B7E7-E1A3-1FED-3235-C8AF03EC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9DDC-A2A9-A602-6C2F-5A867939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8BC0-6545-FAD1-29FD-32D3108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3621-2B15-014B-CD7E-BDE6779A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2866-0C59-683F-7127-0DD281AC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72EA4-3782-C210-CA41-324BD549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EBE5-2B28-018F-C7FC-85B4471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CE61-8F5F-DC23-2D3C-B857AAD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5966-6FDE-2649-D941-21C0C72C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3B88-8D5F-B91C-8467-F4E2328E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3054-0C59-5E81-BF7F-2620FB5E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86F64-B23A-14CF-4FB3-7B42D642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7BB8-3976-6222-3DE9-14F07CF1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E21C-B7B4-3961-8986-E77A5F21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B890-FB14-51FE-56D0-A9CDAC3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0849-EC4B-E45A-B712-1418F345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278B4-E8DC-BBAE-DAD6-D45A43C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D6F66-6942-65B5-C7BF-822AD902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BF66-681D-F397-88AF-0B50F0321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ED292-5EE9-B6A4-218D-8606D0FE7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B3659-04E2-5853-FE37-84089FE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B7DF6-4BB0-C3D3-3F4F-077B5C0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12C03-9B9D-9784-ADE1-F5E087F5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60A-1242-232C-D6E4-708451B5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DEF0A-0494-E58C-41E0-56FEC21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A7D77-B0EF-E72F-C4A3-B501289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4919E-CAF1-0C11-200C-ECFA70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FB3C-E5E9-0F53-2EE3-968460B8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F6D2D-A57B-90FD-AF3B-352D14A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5623-8D0E-F3F0-8AEE-2750495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158C-9DD7-CA4F-DF20-66B73F69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F642-621B-6B3B-A3AE-4A962ED5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5C944-C946-3CEF-9B38-3246A56D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9264-14F6-0495-8077-FB2C3B70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E1382-11BB-C114-3D6E-9CE95EA0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14613-E6FF-3B7B-8FBD-BADE7ADB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76BE-4E26-2A33-6CB9-6608493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A7038-3CD8-80FD-386A-960218C2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85B54-08DC-F0B5-D94A-90E93410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601D-35E8-5BB5-7CBD-651B11F1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08564-25AD-DE7B-7F21-A9E6851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70E5-E84D-B2C3-2858-F6B8ED8D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64C3-C011-1D2F-5CAA-173CE8E7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4B72-EC7C-0E3D-341A-E04CB30B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DCD1-5264-069E-FCCC-BEA559AD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8647-96B4-46C5-8B78-8B358D64764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DA19-BFC5-5F6E-298D-D6EDA453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B0A0-76A8-196E-0D72-5B8A85C5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phet.colorado.edu/en/simulations/bending-ligh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ending-ligh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ending-ligh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phet.colorado.edu/en/simulations/bending-light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phet.colorado.edu/en/simulations/bending-light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ending-ligh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ending-ligh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ending-ligh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ending-ligh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ending-ligh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Refraction: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 change in direction of light as it passes between media of different optical densities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Some of the refracted wave energy is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reflected</a:t>
            </a:r>
          </a:p>
          <a:p>
            <a:pPr lvl="1"/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This depends on: amount of refraction + angle of incidence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C6D94-F71D-F96C-BF14-EC75F827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364" y="3723927"/>
            <a:ext cx="3944002" cy="3134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1026" name="Picture 2" descr="Total Internal Reflection - Definition, Conditions, Examples &amp; FAQs">
            <a:extLst>
              <a:ext uri="{FF2B5EF4-FFF2-40B4-BE49-F238E27FC236}">
                <a16:creationId xmlns:a16="http://schemas.microsoft.com/office/drawing/2014/main" id="{E306AE81-E992-80FA-D262-47645FA0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3" y="3619461"/>
            <a:ext cx="5647347" cy="28236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Applications of T.I.R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Fiber optics: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 thin glass fiber with a higher index of refraction is surrounded by a cladding with lower index of refraction (less density)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A9CAD-D7DF-B0BA-9162-C5D1C45214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37" r="64984" b="18231"/>
          <a:stretch/>
        </p:blipFill>
        <p:spPr>
          <a:xfrm>
            <a:off x="1435152" y="3691054"/>
            <a:ext cx="2973297" cy="2011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DBD48-3570-8259-E6ED-117BF9FD78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01" b="31087"/>
          <a:stretch/>
        </p:blipFill>
        <p:spPr>
          <a:xfrm>
            <a:off x="7415563" y="3243627"/>
            <a:ext cx="3262660" cy="29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5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Applications of T.I.R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Applications: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Medical endoscopy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Telecommunication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spectroscopy</a:t>
            </a: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774A01-F57D-1AA9-D687-FE7F5CFB3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79" y="2136251"/>
            <a:ext cx="54673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1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EM waves are made of oscillating electric and magnetic fields</a:t>
            </a: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Polarization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is the orientation of the electric field vector of light as it propagates through space</a:t>
            </a:r>
          </a:p>
        </p:txBody>
      </p:sp>
      <p:pic>
        <p:nvPicPr>
          <p:cNvPr id="6146" name="Picture 2" descr="Electromagnetic Waves - Definition, Types, Applications, Equation">
            <a:extLst>
              <a:ext uri="{FF2B5EF4-FFF2-40B4-BE49-F238E27FC236}">
                <a16:creationId xmlns:a16="http://schemas.microsoft.com/office/drawing/2014/main" id="{5C45F951-2CF1-440C-DAEA-30F29B1D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001294"/>
            <a:ext cx="48101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F061DE-B439-3762-02DB-85CBCC45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00" y="3820168"/>
            <a:ext cx="4005017" cy="26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EM waves are made of oscillating electric and magnetic fields</a:t>
            </a: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Polarization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is the orientation of the electric field vector of light as it propagates through space</a:t>
            </a:r>
          </a:p>
        </p:txBody>
      </p:sp>
      <p:pic>
        <p:nvPicPr>
          <p:cNvPr id="6146" name="Picture 2" descr="Electromagnetic Waves - Definition, Types, Applications, Equation">
            <a:extLst>
              <a:ext uri="{FF2B5EF4-FFF2-40B4-BE49-F238E27FC236}">
                <a16:creationId xmlns:a16="http://schemas.microsoft.com/office/drawing/2014/main" id="{5C45F951-2CF1-440C-DAEA-30F29B1D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001294"/>
            <a:ext cx="48101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F061DE-B439-3762-02DB-85CBCC45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00" y="3820168"/>
            <a:ext cx="4005017" cy="26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Polarizing filters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allows only one orientation of light to pass through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0CB88-78BE-EE3D-0200-C65A08862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2375"/>
            <a:ext cx="5314950" cy="2857500"/>
          </a:xfrm>
          <a:prstGeom prst="rect">
            <a:avLst/>
          </a:prstGeom>
        </p:spPr>
      </p:pic>
      <p:pic>
        <p:nvPicPr>
          <p:cNvPr id="7170" name="Picture 2" descr="Light - Wave, Particle, Spectrum | Britannica">
            <a:extLst>
              <a:ext uri="{FF2B5EF4-FFF2-40B4-BE49-F238E27FC236}">
                <a16:creationId xmlns:a16="http://schemas.microsoft.com/office/drawing/2014/main" id="{B1290256-EA99-7179-F837-0317C1B8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40" y="3524250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0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Polarizing filters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allows only one orientation of light to pass through</a:t>
            </a:r>
          </a:p>
        </p:txBody>
      </p:sp>
      <p:pic>
        <p:nvPicPr>
          <p:cNvPr id="7170" name="Picture 2" descr="Light - Wave, Particle, Spectrum | Britannica">
            <a:extLst>
              <a:ext uri="{FF2B5EF4-FFF2-40B4-BE49-F238E27FC236}">
                <a16:creationId xmlns:a16="http://schemas.microsoft.com/office/drawing/2014/main" id="{B1290256-EA99-7179-F837-0317C1B8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40" y="3524250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Magic of Polarizing UV Filters | by Jameses Tech | Medium">
            <a:extLst>
              <a:ext uri="{FF2B5EF4-FFF2-40B4-BE49-F238E27FC236}">
                <a16:creationId xmlns:a16="http://schemas.microsoft.com/office/drawing/2014/main" id="{27CED27C-BF7A-CA28-3FF1-0D09F5E31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6" y="3063255"/>
            <a:ext cx="5424405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5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Polarizing filters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allows only one orientation of light to pass through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C06D2-35B4-EBB8-A2BE-5D552A9D0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1" y="2445253"/>
            <a:ext cx="5314950" cy="408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263D8-4F16-870E-A41B-AD14C051E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27" y="2445253"/>
            <a:ext cx="5999123" cy="39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Polarizing filters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allows only one orientation of light to pass through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53F407A-8FE8-4B01-9CA9-2D06E890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81" y="2660843"/>
            <a:ext cx="4078967" cy="36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F683C-7204-42D7-E973-4960629EE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91" y="2445253"/>
            <a:ext cx="53149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7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Reflection: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when light is reflected off a (especially smooth) surface it becomes polarized.</a:t>
            </a: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9A037-DAB3-6403-842A-7B68C5A6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2667794"/>
            <a:ext cx="5495925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117A5-6328-49CC-7391-11D685747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67794"/>
            <a:ext cx="4156230" cy="35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Polarizing filters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allows only one orientation of light to pass through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53F407A-8FE8-4B01-9CA9-2D06E890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81" y="2660843"/>
            <a:ext cx="4078967" cy="36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C06D2-35B4-EBB8-A2BE-5D552A9D0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57" y="2456404"/>
            <a:ext cx="53149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Refraction: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 change in direction of light as it passes between media of different optical densities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Some of the refracted wave energy is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reflected</a:t>
            </a:r>
          </a:p>
          <a:p>
            <a:pPr lvl="1"/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This depends on: amount of refraction + angle of incidence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1026" name="Picture 2" descr="Total Internal Reflection - Definition, Conditions, Examples &amp; FAQs">
            <a:extLst>
              <a:ext uri="{FF2B5EF4-FFF2-40B4-BE49-F238E27FC236}">
                <a16:creationId xmlns:a16="http://schemas.microsoft.com/office/drawing/2014/main" id="{E306AE81-E992-80FA-D262-47645FA0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83" y="3663916"/>
            <a:ext cx="6581698" cy="28236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1DA40-413F-1EC6-9535-67F31443A155}"/>
                  </a:ext>
                </a:extLst>
              </p:cNvPr>
              <p:cNvSpPr txBox="1"/>
              <p:nvPr/>
            </p:nvSpPr>
            <p:spPr>
              <a:xfrm>
                <a:off x="5050264" y="3971941"/>
                <a:ext cx="1248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1DA40-413F-1EC6-9535-67F31443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64" y="3971941"/>
                <a:ext cx="12489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A067F-34C1-77D1-9B2B-DDD4B2E5C2E8}"/>
                  </a:ext>
                </a:extLst>
              </p:cNvPr>
              <p:cNvSpPr txBox="1"/>
              <p:nvPr/>
            </p:nvSpPr>
            <p:spPr>
              <a:xfrm>
                <a:off x="7442509" y="4581542"/>
                <a:ext cx="1656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𝒄𝒓𝒊𝒕𝒊𝒄𝒂𝒍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A067F-34C1-77D1-9B2B-DDD4B2E5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509" y="4581542"/>
                <a:ext cx="165688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300677E-2512-E8A6-B3F6-1D2D941B6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457" y="3878213"/>
            <a:ext cx="1612590" cy="21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17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Polarisation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49A75-FC36-C830-60CC-8F9D3A14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90" y="-1"/>
            <a:ext cx="642093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3 </a:t>
            </a:r>
            <a:r>
              <a:rPr lang="en-US" dirty="0" err="1">
                <a:solidFill>
                  <a:schemeClr val="bg2"/>
                </a:solidFill>
              </a:rPr>
              <a:t>Polarisation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Discuss why do fishermen wear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polarised</a:t>
            </a:r>
            <a:r>
              <a:rPr lang="en-US" sz="1800" spc="-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glasses 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6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Critical angle: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the angle of incidence at which light traveling from one medium to another is bent at a 90-degree angle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1026" name="Picture 2" descr="Total Internal Reflection - Definition, Conditions, Examples &amp; FAQs">
            <a:extLst>
              <a:ext uri="{FF2B5EF4-FFF2-40B4-BE49-F238E27FC236}">
                <a16:creationId xmlns:a16="http://schemas.microsoft.com/office/drawing/2014/main" id="{E306AE81-E992-80FA-D262-47645FA0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83" y="3663916"/>
            <a:ext cx="6581698" cy="28236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1DA40-413F-1EC6-9535-67F31443A155}"/>
                  </a:ext>
                </a:extLst>
              </p:cNvPr>
              <p:cNvSpPr txBox="1"/>
              <p:nvPr/>
            </p:nvSpPr>
            <p:spPr>
              <a:xfrm>
                <a:off x="5050264" y="3971941"/>
                <a:ext cx="1248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C1DA40-413F-1EC6-9535-67F31443A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64" y="3971941"/>
                <a:ext cx="12489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A067F-34C1-77D1-9B2B-DDD4B2E5C2E8}"/>
                  </a:ext>
                </a:extLst>
              </p:cNvPr>
              <p:cNvSpPr txBox="1"/>
              <p:nvPr/>
            </p:nvSpPr>
            <p:spPr>
              <a:xfrm>
                <a:off x="7442509" y="4581542"/>
                <a:ext cx="16568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𝒄𝒓𝒊𝒕𝒊𝒄𝒂𝒍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A067F-34C1-77D1-9B2B-DDD4B2E5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509" y="4581542"/>
                <a:ext cx="165688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300677E-2512-E8A6-B3F6-1D2D941B6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457" y="3878213"/>
            <a:ext cx="1612590" cy="21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knowing the critical angle of glass as 42° , calculate the index of refraction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0677E-2512-E8A6-B3F6-1D2D941B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457" y="3878213"/>
            <a:ext cx="1612590" cy="21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is the critical angle of refraction of diamond, knowing its index of refraction is 2.3 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prism made of fused quartz with an index of refraction of 1.55, calculate its critical angle 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0677E-2512-E8A6-B3F6-1D2D941B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4725" y="4496658"/>
            <a:ext cx="1612590" cy="21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 is the critical angle of refraction of diamond, knowing its index of refraction is 2.3 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prism made of fused quartz with an index of refraction of 1.55, calculate its critical angle 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0677E-2512-E8A6-B3F6-1D2D941B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4725" y="4496658"/>
            <a:ext cx="1612590" cy="21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Practical example: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some periscopes are made using mirrors, other periscopes use prisms to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reflect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 light instead.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2050" name="Picture 2" descr="Periscope - Wikipedia">
            <a:extLst>
              <a:ext uri="{FF2B5EF4-FFF2-40B4-BE49-F238E27FC236}">
                <a16:creationId xmlns:a16="http://schemas.microsoft.com/office/drawing/2014/main" id="{CA8B5677-DEBF-362E-DA17-741651A7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41" y="3120725"/>
            <a:ext cx="4632217" cy="32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F6580-8581-B60F-2477-FC2C18B54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62" y="3428999"/>
            <a:ext cx="3231692" cy="21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8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Total internal refraction: </a:t>
            </a:r>
            <a:r>
              <a:rPr lang="en-US" dirty="0"/>
              <a:t>occurs when light is directed from a medium having a higher index of refraction towards one having a lower index of refraction (ex. </a:t>
            </a:r>
            <a:r>
              <a:rPr lang="en-US" i="1" dirty="0"/>
              <a:t>glass to air</a:t>
            </a:r>
            <a:r>
              <a:rPr lang="en-US" dirty="0"/>
              <a:t>)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At exactly the critical angle, the light will travel along the boundary (90° to the normal)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At ϴ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&gt; 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, the light is entirely reflected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sparkling of diamonds is due to T.I.R</a:t>
            </a:r>
          </a:p>
        </p:txBody>
      </p:sp>
      <p:pic>
        <p:nvPicPr>
          <p:cNvPr id="4098" name="Picture 2" descr="Total Internal Reflection - Study Material for IIT JEE | askIITians">
            <a:extLst>
              <a:ext uri="{FF2B5EF4-FFF2-40B4-BE49-F238E27FC236}">
                <a16:creationId xmlns:a16="http://schemas.microsoft.com/office/drawing/2014/main" id="{98060E1C-4611-0D11-8183-2B33F354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25" y="3813717"/>
            <a:ext cx="2752492" cy="27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3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Assumptions for T.I.R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2 Total internal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happens only when light passes from a denser material to a less dense material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Angle of incidence &gt; critical angle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Two materials must have significantly different refractive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25CD-20D7-8913-E88D-396547443CB6}"/>
              </a:ext>
            </a:extLst>
          </p:cNvPr>
          <p:cNvSpPr txBox="1"/>
          <p:nvPr/>
        </p:nvSpPr>
        <p:spPr>
          <a:xfrm>
            <a:off x="471139" y="648759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https://phet.colorado.edu/en/simulations/bending-light</a:t>
            </a:r>
            <a:endParaRPr lang="en-US" dirty="0"/>
          </a:p>
        </p:txBody>
      </p:sp>
      <p:pic>
        <p:nvPicPr>
          <p:cNvPr id="5122" name="Picture 2" descr="Practical Science Teaching: A dramatic way to demonstrate refraction - the  disappearing test tube">
            <a:extLst>
              <a:ext uri="{FF2B5EF4-FFF2-40B4-BE49-F238E27FC236}">
                <a16:creationId xmlns:a16="http://schemas.microsoft.com/office/drawing/2014/main" id="{DB7B9D00-99EB-E6CE-8D33-44734791C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r="22155" b="7292"/>
          <a:stretch/>
        </p:blipFill>
        <p:spPr bwMode="auto">
          <a:xfrm>
            <a:off x="8770032" y="3749411"/>
            <a:ext cx="2057802" cy="28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7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1125</Words>
  <Application>Microsoft Office PowerPoint</Application>
  <PresentationFormat>Widescreen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Assumptions for T.I.R</vt:lpstr>
      <vt:lpstr>Applications of T.I.R</vt:lpstr>
      <vt:lpstr>Applications of T.I.R</vt:lpstr>
      <vt:lpstr>Polarisation of light</vt:lpstr>
      <vt:lpstr>Polarisation of light</vt:lpstr>
      <vt:lpstr>Polarisation of light</vt:lpstr>
      <vt:lpstr>Polarisation of light</vt:lpstr>
      <vt:lpstr>Polarisation of light</vt:lpstr>
      <vt:lpstr>Polarisation of light</vt:lpstr>
      <vt:lpstr>Polarisation of light</vt:lpstr>
      <vt:lpstr>Polarisation of light</vt:lpstr>
      <vt:lpstr>Polarisation of light</vt:lpstr>
      <vt:lpstr>HW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 table</dc:title>
  <dc:creator>Ahmed</dc:creator>
  <cp:lastModifiedBy>Ahmed</cp:lastModifiedBy>
  <cp:revision>263</cp:revision>
  <dcterms:created xsi:type="dcterms:W3CDTF">2024-01-01T09:04:33Z</dcterms:created>
  <dcterms:modified xsi:type="dcterms:W3CDTF">2024-01-17T19:54:29Z</dcterms:modified>
</cp:coreProperties>
</file>