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FFFF99"/>
    <a:srgbClr val="FFFF00"/>
    <a:srgbClr val="4472C4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88467" autoAdjust="0"/>
  </p:normalViewPr>
  <p:slideViewPr>
    <p:cSldViewPr snapToGrid="0">
      <p:cViewPr varScale="1">
        <p:scale>
          <a:sx n="73" d="100"/>
          <a:sy n="73" d="100"/>
        </p:scale>
        <p:origin x="115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C6996-3267-4987-9D8B-F1A9C6610E13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96D31-BB5B-40F9-9003-E24E3BE96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894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6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44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39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55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39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15M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65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11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39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20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8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0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6D31-BB5B-40F9-9003-E24E3BE9681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45A8C-3CCC-4529-9CF6-C4CCBCE61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07A55-1C5C-465F-9DC2-31B8CF6E0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75524-79B8-4C40-AFA8-6C3288E68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68A12-C34F-4F56-AA34-7216DB78D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3B32B-2238-4691-A6D4-83335B67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8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CD3E8-A6B3-4BCA-B23F-3F1A75B3F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F1D2E-97AE-4B2A-A690-3957277E0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ECFC5-1F3F-4334-AB5A-49D3D4591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5DD67-491C-462F-B39F-081381928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24831-47F3-452A-9268-51D381CD6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5D2E1A-F05B-4369-B6BD-01C302620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B337F7-17BC-4CD2-A0F5-DC987352B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68032-3649-45BF-9CD7-BBB910068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56BC2-8E5D-4C94-95A2-9F60FE70C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9E1C5-C259-48EC-A61E-39B1AA62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6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07016-C53C-47AA-8266-B06C3D9E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297F2-ABFB-4E18-AACB-2718D9231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BE654-256F-4FDE-A22B-7DABCE3B3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9B786-2224-4ED8-A3E7-892AC0654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66A74-D372-4277-B0F0-296B1FB6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9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A9BD0-49A4-49B7-9ACD-16BB06260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40CF5-7F17-4617-B276-0EFCA77E7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80A03-6F70-412A-BBB1-D83DB1A81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CE73E-3A42-4E0F-AAEE-FD577002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32A81-312B-4022-A894-9982A7160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0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E8FCB-4F23-4C68-A841-63FAA178C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E070A-83DA-428F-8C3E-03D9D9DBE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1AFE9-540E-4408-93D3-F9E5438AA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C5D29-F8B8-4C5F-88B9-D8B5A536A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2D62F-E0EA-4397-9B97-7980B4B70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3E576-9979-43F2-A536-490208E1D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4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4705C-2720-49F6-B2DB-D493CF724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A63AF-3CEA-4A43-B27A-3091EC204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60078-BD67-404E-9F2B-7351B369F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E2D295-E136-4E7A-B046-A763A3543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E53DB4-5993-4755-BEDF-51170045F9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D641EC-A0A1-4908-BA33-43A054FAF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E95536-CA3C-4A54-9535-0ADDA379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33E9C1-8636-4B8E-93A4-0E3CD9736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6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DEC1E-3F6E-4007-BC6F-F69DAD0A0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6EF3F-CAE0-40A9-923B-C58E9D1F8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1140FE-824C-45A6-92B7-8196F1EC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61336-140C-43ED-B2AB-1C436495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63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32DEE7-5761-47C9-9E16-109BF50F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2AB922-A8F5-485E-B743-CC7C7457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E732B7-ABDF-4818-920F-5A754C75A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5C35-6ED8-4556-B25D-E20798C5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2A2CC-E3D8-4D80-88E7-7204D80C8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CC68C-017E-46A4-8905-CAEAB9286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F5F2C-780E-49BA-ADBA-272A7401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BD205-D48D-466F-B96E-613AECA44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06AF8-301A-4ECD-AA21-97EDB5DDE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8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BE70E-9CAA-43F1-A6C0-7CA8E350F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951D9A-25C3-46B3-BD06-FF96116924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31EB03-C288-4D4A-81E3-21D633055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0447F-3148-4DC7-8631-A644777B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70CCD-EBC4-4688-A5EB-2638F74E011B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8563D-9B2C-41B8-A34A-5A6FD2FD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DA211-C2C7-4D60-9E5D-E310C9357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6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9FF621-EB71-427A-9C8E-28724B2D7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E941F-DBEE-4251-86C8-5EF026F89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E4743-C8E5-470C-8134-A8FA2A3C05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70CCD-EBC4-4688-A5EB-2638F74E011B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B4CE7-95B9-4C31-9D02-59E370F33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3AF4A-F5E5-4127-850B-A3285E35BD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EB93A-E27A-4214-B5CB-3D37C6ACA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3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aleofuniverse.com/e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caleofuniverse.com/e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caleofuniverse.com/e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caleofuniverse.com/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aleofuniverse.com/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17/06/relationships/model3d" Target="../media/model3d1.glb"/><Relationship Id="rId4" Type="http://schemas.openxmlformats.org/officeDocument/2006/relationships/hyperlink" Target="https://scaleofuniverse.com/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aleofuniverse.com/e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caleofuniverse.com/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caleofuniverse.com/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aleofuniverse.com/e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het.colorado.edu/sims/html/blackbody-spectrum/latest/blackbody-spectrum_all.htm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caleofuniverse.com/e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caleofuniverse.com/e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-30163"/>
            <a:ext cx="3752850" cy="7905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STELLAR 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20CE3-5A59-E6ED-5EF2-2A835EBFA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97" y="3429000"/>
            <a:ext cx="8473966" cy="2593428"/>
          </a:xfrm>
          <a:solidFill>
            <a:srgbClr val="080808">
              <a:alpha val="81961"/>
            </a:srgbClr>
          </a:solidFill>
        </p:spPr>
        <p:txBody>
          <a:bodyPr>
            <a:normAutofit/>
          </a:bodyPr>
          <a:lstStyle/>
          <a:p>
            <a: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universe has billions of galaxies and is mostly empty space</a:t>
            </a:r>
          </a:p>
          <a:p>
            <a:endParaRPr lang="en-US" sz="4000" baseline="-25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the universe is a large collection of billions of galaxies</a:t>
            </a:r>
            <a:endParaRPr lang="en-US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 galaxy is a large collection of billions of stars</a:t>
            </a:r>
            <a:endParaRPr lang="en-US" dirty="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our Solar System is in the Milky Way galaxy.</a:t>
            </a:r>
            <a:endParaRPr lang="en-US" sz="4400" baseline="-25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4000" b="1" baseline="-25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AD9E01-C005-C7B7-80FC-1C8DD70674B1}"/>
              </a:ext>
            </a:extLst>
          </p:cNvPr>
          <p:cNvSpPr txBox="1"/>
          <p:nvPr/>
        </p:nvSpPr>
        <p:spPr>
          <a:xfrm>
            <a:off x="5108028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https://scaleofuniverse.com/en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43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-30163"/>
            <a:ext cx="3752850" cy="790575"/>
          </a:xfrm>
          <a:prstGeom prst="rect">
            <a:avLst/>
          </a:prstGeom>
          <a:solidFill>
            <a:srgbClr val="00206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STELLAR EVOLUTION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455295-68CA-201F-A411-CEF50DB98686}"/>
              </a:ext>
            </a:extLst>
          </p:cNvPr>
          <p:cNvSpPr txBox="1"/>
          <p:nvPr/>
        </p:nvSpPr>
        <p:spPr>
          <a:xfrm>
            <a:off x="5108028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https://scaleofuniverse.com/en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AD1451-42FB-0F32-199B-5B3ABE31E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254" y="835572"/>
            <a:ext cx="11627069" cy="5554718"/>
          </a:xfrm>
          <a:solidFill>
            <a:srgbClr val="080808">
              <a:alpha val="81961"/>
            </a:srgbClr>
          </a:solidFill>
        </p:spPr>
        <p:txBody>
          <a:bodyPr>
            <a:normAutofit/>
          </a:bodyPr>
          <a:lstStyle/>
          <a:p>
            <a:r>
              <a:rPr lang="en-US" sz="4000" b="1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Stars</a:t>
            </a:r>
            <a: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are formed from dust and gas forming a nebulae, these are compressed by the force of gravity to form a star.</a:t>
            </a:r>
          </a:p>
          <a:p>
            <a: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Gravity pulls these particles together tightly increasing temperature and pressure</a:t>
            </a:r>
          </a:p>
          <a:p>
            <a: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 a result, Nuclear fusion of Hydrogen to Helium starts and releases energy</a:t>
            </a:r>
          </a:p>
          <a:p>
            <a:endParaRPr lang="en-US" sz="4000" baseline="-25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4000" baseline="-25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4000" baseline="-25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70A84-4CE0-E052-E7E8-739A455D16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724"/>
          <a:stretch/>
        </p:blipFill>
        <p:spPr>
          <a:xfrm>
            <a:off x="2448744" y="4531772"/>
            <a:ext cx="7964542" cy="190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16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-30163"/>
            <a:ext cx="3752850" cy="790575"/>
          </a:xfrm>
          <a:prstGeom prst="rect">
            <a:avLst/>
          </a:prstGeom>
          <a:solidFill>
            <a:srgbClr val="00206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STELLAR EVOLUTION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455295-68CA-201F-A411-CEF50DB98686}"/>
              </a:ext>
            </a:extLst>
          </p:cNvPr>
          <p:cNvSpPr txBox="1"/>
          <p:nvPr/>
        </p:nvSpPr>
        <p:spPr>
          <a:xfrm>
            <a:off x="5108028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https://scaleofuniverse.com/en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AD1451-42FB-0F32-199B-5B3ABE31E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254" y="835572"/>
            <a:ext cx="11627069" cy="5554718"/>
          </a:xfrm>
          <a:solidFill>
            <a:srgbClr val="080808">
              <a:alpha val="81961"/>
            </a:srgbClr>
          </a:solidFill>
        </p:spPr>
        <p:txBody>
          <a:bodyPr>
            <a:normAutofit/>
          </a:bodyPr>
          <a:lstStyle/>
          <a:p>
            <a:r>
              <a:rPr lang="en-US" sz="4000" b="1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Life of a star: </a:t>
            </a:r>
            <a: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young star is called a </a:t>
            </a:r>
            <a:r>
              <a:rPr lang="en-US" sz="4000" b="1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main sequence </a:t>
            </a:r>
            <a: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star, </a:t>
            </a:r>
            <a:b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 has a balance of two forces (gas expansion, and gravity) , it is in its main stable period. (sun is an example)</a:t>
            </a:r>
            <a:b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4000" baseline="-25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 the end of </a:t>
            </a:r>
            <a:r>
              <a:rPr lang="en-US" sz="4000" b="1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main sequence</a:t>
            </a:r>
            <a: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 is exhausted, gravity is stronger and forces the star into a smaller size, yielding higher temperatures to fuse Helium </a:t>
            </a:r>
            <a:endParaRPr lang="en-US" sz="3600" baseline="-25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This causes the star to then expand to a red giant, emitting lower energy red light</a:t>
            </a:r>
          </a:p>
          <a:p>
            <a:endParaRPr lang="en-US" sz="4000" baseline="-25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4000" baseline="-25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4000" baseline="-25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4000" baseline="-25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4000" baseline="-25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FF5608-4BFA-DE09-3A2B-BCF4B812E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750" y="4561490"/>
            <a:ext cx="8220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68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-30163"/>
            <a:ext cx="3752850" cy="790575"/>
          </a:xfrm>
          <a:prstGeom prst="rect">
            <a:avLst/>
          </a:prstGeom>
          <a:solidFill>
            <a:srgbClr val="00206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STELLAR EVOLUTION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455295-68CA-201F-A411-CEF50DB98686}"/>
              </a:ext>
            </a:extLst>
          </p:cNvPr>
          <p:cNvSpPr txBox="1"/>
          <p:nvPr/>
        </p:nvSpPr>
        <p:spPr>
          <a:xfrm>
            <a:off x="5108028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https://scaleofuniverse.com/en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AD1451-42FB-0F32-199B-5B3ABE31E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254" y="835572"/>
            <a:ext cx="11627069" cy="5554718"/>
          </a:xfrm>
          <a:solidFill>
            <a:srgbClr val="080808">
              <a:alpha val="81961"/>
            </a:srgbClr>
          </a:solidFill>
        </p:spPr>
        <p:txBody>
          <a:bodyPr>
            <a:normAutofit/>
          </a:bodyPr>
          <a:lstStyle/>
          <a:p>
            <a:r>
              <a:rPr lang="en-US" sz="4000" b="1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Late life of a star: </a:t>
            </a:r>
            <a: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after Helium fuses to heavier elements, gravity becomes stronger compressing the star into a smaller size called a white dwarf</a:t>
            </a:r>
          </a:p>
          <a:p>
            <a: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This causes a high increase in temperature, the star emits whiteish blue light</a:t>
            </a:r>
          </a:p>
          <a:p>
            <a: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White dwarfs are very </a:t>
            </a:r>
            <a:r>
              <a:rPr lang="en-US" sz="4000" baseline="-25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dense stars</a:t>
            </a:r>
          </a:p>
          <a:p>
            <a:endParaRPr lang="en-US" sz="4000" baseline="-25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4000" baseline="-25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4000" baseline="-25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4000" baseline="-25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4000" baseline="-25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4000" baseline="-25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9E275D-C4AA-86E4-357D-A4E7954F8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492" y="4561490"/>
            <a:ext cx="8220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05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-30163"/>
            <a:ext cx="3752850" cy="7905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STELLAR EVOLUTION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455295-68CA-201F-A411-CEF50DB98686}"/>
              </a:ext>
            </a:extLst>
          </p:cNvPr>
          <p:cNvSpPr txBox="1"/>
          <p:nvPr/>
        </p:nvSpPr>
        <p:spPr>
          <a:xfrm>
            <a:off x="5108028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https://scaleofuniverse.com/en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AD1451-42FB-0F32-199B-5B3ABE31E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214" y="1232338"/>
            <a:ext cx="8473966" cy="2593428"/>
          </a:xfrm>
          <a:solidFill>
            <a:srgbClr val="080808">
              <a:alpha val="81961"/>
            </a:srgbClr>
          </a:solidFill>
        </p:spPr>
        <p:txBody>
          <a:bodyPr>
            <a:normAutofit/>
          </a:bodyPr>
          <a:lstStyle/>
          <a:p>
            <a: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sun is the center of our solar system,</a:t>
            </a:r>
            <a:b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 is a star that is 150,000,000 km away from earth</a:t>
            </a:r>
          </a:p>
          <a:p>
            <a:endParaRPr lang="en-US" sz="4000" baseline="-25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 is the largest object in our solar system</a:t>
            </a:r>
            <a:endParaRPr lang="en-US" sz="4400" baseline="-25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4000" b="1" baseline="-25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545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-30163"/>
            <a:ext cx="3752850" cy="79057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STELLAR EVOLUTION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455295-68CA-201F-A411-CEF50DB98686}"/>
              </a:ext>
            </a:extLst>
          </p:cNvPr>
          <p:cNvSpPr txBox="1"/>
          <p:nvPr/>
        </p:nvSpPr>
        <p:spPr>
          <a:xfrm>
            <a:off x="5108028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https://scaleofuniverse.com/en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AD1451-42FB-0F32-199B-5B3ABE31E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214" y="1232338"/>
            <a:ext cx="8473966" cy="2593428"/>
          </a:xfrm>
          <a:solidFill>
            <a:srgbClr val="080808">
              <a:alpha val="81961"/>
            </a:srgbClr>
          </a:solidFill>
        </p:spPr>
        <p:txBody>
          <a:bodyPr>
            <a:normAutofit/>
          </a:bodyPr>
          <a:lstStyle/>
          <a:p>
            <a: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sun is the center of our solar system,</a:t>
            </a:r>
            <a:b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 is a star that is 150,000,000 km from earth</a:t>
            </a:r>
          </a:p>
          <a:p>
            <a:endParaRPr lang="en-US" sz="4000" baseline="-25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 is the largest object in our solar system</a:t>
            </a:r>
            <a:endParaRPr lang="en-US" sz="4400" baseline="-25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4000" b="1" baseline="-25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6E1A5F8-EDD5-D436-57FB-539F7649C0E6}"/>
              </a:ext>
            </a:extLst>
          </p:cNvPr>
          <p:cNvSpPr txBox="1">
            <a:spLocks/>
          </p:cNvSpPr>
          <p:nvPr/>
        </p:nvSpPr>
        <p:spPr>
          <a:xfrm>
            <a:off x="0" y="-18088"/>
            <a:ext cx="12192000" cy="6876088"/>
          </a:xfrm>
          <a:prstGeom prst="rect">
            <a:avLst/>
          </a:prstGeom>
          <a:solidFill>
            <a:srgbClr val="080808">
              <a:alpha val="81961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b="1" baseline="-25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The Sun">
                <a:extLst>
                  <a:ext uri="{FF2B5EF4-FFF2-40B4-BE49-F238E27FC236}">
                    <a16:creationId xmlns:a16="http://schemas.microsoft.com/office/drawing/2014/main" id="{14D930D6-F6F4-2913-04EF-8548FB525C7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31496835"/>
                  </p:ext>
                </p:extLst>
              </p:nvPr>
            </p:nvGraphicFramePr>
            <p:xfrm>
              <a:off x="4593086" y="1479090"/>
              <a:ext cx="3005827" cy="3005826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3005827" cy="3005826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0" d="1000000"/>
                    <am3d:preTrans dx="-3" dy="0" dz="-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530914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The Sun">
                <a:extLst>
                  <a:ext uri="{FF2B5EF4-FFF2-40B4-BE49-F238E27FC236}">
                    <a16:creationId xmlns:a16="http://schemas.microsoft.com/office/drawing/2014/main" id="{14D930D6-F6F4-2913-04EF-8548FB525C7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93086" y="1479090"/>
                <a:ext cx="3005827" cy="300582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7219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-30163"/>
            <a:ext cx="3752850" cy="790575"/>
          </a:xfrm>
          <a:prstGeom prst="rect">
            <a:avLst/>
          </a:prstGeom>
          <a:solidFill>
            <a:srgbClr val="00206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STELLAR EVOLUTION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455295-68CA-201F-A411-CEF50DB98686}"/>
              </a:ext>
            </a:extLst>
          </p:cNvPr>
          <p:cNvSpPr txBox="1"/>
          <p:nvPr/>
        </p:nvSpPr>
        <p:spPr>
          <a:xfrm>
            <a:off x="5108028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https://scaleofuniverse.com/en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AD1451-42FB-0F32-199B-5B3ABE31E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786" y="1642242"/>
            <a:ext cx="8473966" cy="2593428"/>
          </a:xfrm>
          <a:solidFill>
            <a:srgbClr val="080808">
              <a:alpha val="81961"/>
            </a:srgbClr>
          </a:solidFill>
        </p:spPr>
        <p:txBody>
          <a:bodyPr>
            <a:normAutofit/>
          </a:bodyPr>
          <a:lstStyle/>
          <a:p>
            <a: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Our solar system is a small part of our galaxy called the milky way</a:t>
            </a:r>
          </a:p>
          <a:p>
            <a: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milky way is a spiral galaxy</a:t>
            </a:r>
          </a:p>
          <a:p>
            <a:endParaRPr lang="en-US" sz="4000" baseline="-25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 are 2/3 out of way out of the galaxy</a:t>
            </a:r>
          </a:p>
        </p:txBody>
      </p:sp>
    </p:spTree>
    <p:extLst>
      <p:ext uri="{BB962C8B-B14F-4D97-AF65-F5344CB8AC3E}">
        <p14:creationId xmlns:p14="http://schemas.microsoft.com/office/powerpoint/2010/main" val="155203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-30163"/>
            <a:ext cx="3752850" cy="790575"/>
          </a:xfrm>
          <a:prstGeom prst="rect">
            <a:avLst/>
          </a:prstGeom>
          <a:solidFill>
            <a:srgbClr val="00206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STELLAR EVOLUTION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455295-68CA-201F-A411-CEF50DB98686}"/>
              </a:ext>
            </a:extLst>
          </p:cNvPr>
          <p:cNvSpPr txBox="1"/>
          <p:nvPr/>
        </p:nvSpPr>
        <p:spPr>
          <a:xfrm>
            <a:off x="5108028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https://scaleofuniverse.com/en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AD1451-42FB-0F32-199B-5B3ABE31E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254" y="835572"/>
            <a:ext cx="11627069" cy="5554718"/>
          </a:xfrm>
          <a:solidFill>
            <a:srgbClr val="080808">
              <a:alpha val="81961"/>
            </a:srgbClr>
          </a:solidFill>
        </p:spPr>
        <p:txBody>
          <a:bodyPr>
            <a:normAutofit/>
          </a:bodyPr>
          <a:lstStyle/>
          <a:p>
            <a: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Classifying stars:</a:t>
            </a:r>
            <a:b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stars can be classified according to their </a:t>
            </a:r>
            <a:r>
              <a:rPr lang="en-US" sz="4000" b="1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temperature (color)</a:t>
            </a:r>
            <a: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b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their </a:t>
            </a:r>
            <a:r>
              <a:rPr lang="en-US" sz="4000" b="1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brightness(size)</a:t>
            </a:r>
          </a:p>
          <a:p>
            <a:endParaRPr lang="en-US" sz="4000" b="1" baseline="-25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brighter a star is, the larger and </a:t>
            </a:r>
            <a:b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closer it is</a:t>
            </a:r>
          </a:p>
          <a:p>
            <a: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hotter a star is the higher is its color </a:t>
            </a:r>
            <a:b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temperature (emits higher energy colors)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8FE14F-2414-D4FD-E534-92329052A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550" y="1986455"/>
            <a:ext cx="4848773" cy="3636580"/>
          </a:xfrm>
          <a:prstGeom prst="rect">
            <a:avLst/>
          </a:prstGeom>
        </p:spPr>
      </p:pic>
      <p:pic>
        <p:nvPicPr>
          <p:cNvPr id="4098" name="Picture 2" descr="Visible light spectrum. Optical light wavelength. Electromagnetic visible  color spectrum for human eye. Vector gradient diagram with wavelength and  colors. Educational illustration on white background Stock Vector | Adobe  Stock">
            <a:extLst>
              <a:ext uri="{FF2B5EF4-FFF2-40B4-BE49-F238E27FC236}">
                <a16:creationId xmlns:a16="http://schemas.microsoft.com/office/drawing/2014/main" id="{29ACA6E1-D443-310F-3200-E8D1E0513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51" b="89351" l="5200" r="93400">
                        <a14:foregroundMark x1="12700" y1="60000" x2="10900" y2="47792"/>
                        <a14:foregroundMark x1="10900" y1="47792" x2="10900" y2="47273"/>
                        <a14:foregroundMark x1="17100" y1="48312" x2="6400" y2="67273"/>
                        <a14:foregroundMark x1="6700" y1="66234" x2="6500" y2="57403"/>
                        <a14:foregroundMark x1="93400" y1="74286" x2="90000" y2="37662"/>
                        <a14:foregroundMark x1="5400" y1="48312" x2="5400" y2="48312"/>
                        <a14:foregroundMark x1="5400" y1="46753" x2="5200" y2="47792"/>
                        <a14:backgroundMark x1="19200" y1="87273" x2="6900" y2="87532"/>
                        <a14:backgroundMark x1="7500" y1="86494" x2="24200" y2="86753"/>
                        <a14:backgroundMark x1="23400" y1="85974" x2="13700" y2="85974"/>
                        <a14:backgroundMark x1="9700" y1="85714" x2="4200" y2="85195"/>
                        <a14:backgroundMark x1="4600" y1="83636" x2="4600" y2="8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6" t="27617" r="4502" b="14000"/>
          <a:stretch/>
        </p:blipFill>
        <p:spPr bwMode="auto">
          <a:xfrm>
            <a:off x="760794" y="4383801"/>
            <a:ext cx="5984111" cy="148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B2F740-1D93-DC6F-B5F0-80CEC428917D}"/>
              </a:ext>
            </a:extLst>
          </p:cNvPr>
          <p:cNvSpPr/>
          <p:nvPr/>
        </p:nvSpPr>
        <p:spPr>
          <a:xfrm>
            <a:off x="7598979" y="3632165"/>
            <a:ext cx="4206767" cy="1156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800K                 973K             1073K              1173K             1273K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334A6F-EA4C-2E23-3700-38A226D623DD}"/>
              </a:ext>
            </a:extLst>
          </p:cNvPr>
          <p:cNvSpPr/>
          <p:nvPr/>
        </p:nvSpPr>
        <p:spPr>
          <a:xfrm>
            <a:off x="7598979" y="5068089"/>
            <a:ext cx="4206767" cy="1156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1373K	1473K            1573K                 1673K                1773K</a:t>
            </a:r>
          </a:p>
        </p:txBody>
      </p:sp>
    </p:spTree>
    <p:extLst>
      <p:ext uri="{BB962C8B-B14F-4D97-AF65-F5344CB8AC3E}">
        <p14:creationId xmlns:p14="http://schemas.microsoft.com/office/powerpoint/2010/main" val="57793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-30163"/>
            <a:ext cx="3752850" cy="790575"/>
          </a:xfrm>
          <a:prstGeom prst="rect">
            <a:avLst/>
          </a:prstGeom>
          <a:solidFill>
            <a:srgbClr val="00206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STELLAR EVOLUTION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455295-68CA-201F-A411-CEF50DB98686}"/>
              </a:ext>
            </a:extLst>
          </p:cNvPr>
          <p:cNvSpPr txBox="1"/>
          <p:nvPr/>
        </p:nvSpPr>
        <p:spPr>
          <a:xfrm>
            <a:off x="5108028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https://scaleofuniverse.com/en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AD1451-42FB-0F32-199B-5B3ABE31E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254" y="835572"/>
            <a:ext cx="11627069" cy="5554718"/>
          </a:xfrm>
          <a:solidFill>
            <a:srgbClr val="080808">
              <a:alpha val="81961"/>
            </a:srgbClr>
          </a:solidFill>
        </p:spPr>
        <p:txBody>
          <a:bodyPr>
            <a:normAutofit/>
          </a:bodyPr>
          <a:lstStyle/>
          <a:p>
            <a: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Classifying stars: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8FE14F-2414-D4FD-E534-92329052A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550" y="1986455"/>
            <a:ext cx="4848773" cy="3636580"/>
          </a:xfrm>
          <a:prstGeom prst="rect">
            <a:avLst/>
          </a:prstGeom>
        </p:spPr>
      </p:pic>
      <p:pic>
        <p:nvPicPr>
          <p:cNvPr id="2050" name="Picture 2" descr="What Determines a Star's Color?">
            <a:extLst>
              <a:ext uri="{FF2B5EF4-FFF2-40B4-BE49-F238E27FC236}">
                <a16:creationId xmlns:a16="http://schemas.microsoft.com/office/drawing/2014/main" id="{BEFD38F5-BF24-611D-232A-2469ECBEE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88"/>
          <a:stretch/>
        </p:blipFill>
        <p:spPr bwMode="auto">
          <a:xfrm>
            <a:off x="178677" y="2941583"/>
            <a:ext cx="6961346" cy="22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D61C87-DA9C-5115-9987-AAEB6FFF7AC3}"/>
              </a:ext>
            </a:extLst>
          </p:cNvPr>
          <p:cNvSpPr/>
          <p:nvPr/>
        </p:nvSpPr>
        <p:spPr>
          <a:xfrm>
            <a:off x="7598979" y="3632165"/>
            <a:ext cx="4206767" cy="1156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800K                 973K             1073K              1173K             1273K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59443D-6EC9-6DAF-4864-EE05E8C3261F}"/>
              </a:ext>
            </a:extLst>
          </p:cNvPr>
          <p:cNvSpPr/>
          <p:nvPr/>
        </p:nvSpPr>
        <p:spPr>
          <a:xfrm>
            <a:off x="7598979" y="5068089"/>
            <a:ext cx="4206767" cy="1156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1373K	1473K            1573K                 1673K                1773K</a:t>
            </a:r>
          </a:p>
        </p:txBody>
      </p:sp>
    </p:spTree>
    <p:extLst>
      <p:ext uri="{BB962C8B-B14F-4D97-AF65-F5344CB8AC3E}">
        <p14:creationId xmlns:p14="http://schemas.microsoft.com/office/powerpoint/2010/main" val="3733143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-30163"/>
            <a:ext cx="3752850" cy="790575"/>
          </a:xfrm>
          <a:prstGeom prst="rect">
            <a:avLst/>
          </a:prstGeom>
          <a:solidFill>
            <a:srgbClr val="00206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STELLAR EVOLUTION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455295-68CA-201F-A411-CEF50DB98686}"/>
              </a:ext>
            </a:extLst>
          </p:cNvPr>
          <p:cNvSpPr txBox="1"/>
          <p:nvPr/>
        </p:nvSpPr>
        <p:spPr>
          <a:xfrm>
            <a:off x="386254" y="646545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https://scaleofuniverse.com/en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AD1451-42FB-0F32-199B-5B3ABE31E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254" y="835572"/>
            <a:ext cx="11627069" cy="5554718"/>
          </a:xfrm>
          <a:solidFill>
            <a:srgbClr val="080808">
              <a:alpha val="81961"/>
            </a:srgbClr>
          </a:solidFill>
        </p:spPr>
        <p:txBody>
          <a:bodyPr>
            <a:normAutofit/>
          </a:bodyPr>
          <a:lstStyle/>
          <a:p>
            <a: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Classifying stars: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8FE14F-2414-D4FD-E534-92329052A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663" y="1975944"/>
            <a:ext cx="4848773" cy="36365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D61C87-DA9C-5115-9987-AAEB6FFF7AC3}"/>
              </a:ext>
            </a:extLst>
          </p:cNvPr>
          <p:cNvSpPr/>
          <p:nvPr/>
        </p:nvSpPr>
        <p:spPr>
          <a:xfrm>
            <a:off x="7598979" y="3626069"/>
            <a:ext cx="4206767" cy="1156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800K                 973K             1073K              1173K             1273K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59443D-6EC9-6DAF-4864-EE05E8C3261F}"/>
              </a:ext>
            </a:extLst>
          </p:cNvPr>
          <p:cNvSpPr/>
          <p:nvPr/>
        </p:nvSpPr>
        <p:spPr>
          <a:xfrm>
            <a:off x="7598979" y="5068089"/>
            <a:ext cx="4206767" cy="1156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1373K	1473K            1573K                 1673K                1773K</a:t>
            </a:r>
          </a:p>
        </p:txBody>
      </p:sp>
      <p:pic>
        <p:nvPicPr>
          <p:cNvPr id="3074" name="Picture 2" descr="The Colors of the Stars From Hottest to Coldest">
            <a:extLst>
              <a:ext uri="{FF2B5EF4-FFF2-40B4-BE49-F238E27FC236}">
                <a16:creationId xmlns:a16="http://schemas.microsoft.com/office/drawing/2014/main" id="{ADD55A26-4AC2-AB18-36BB-BF3BA88D1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74" y="1857304"/>
            <a:ext cx="5842322" cy="389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8CD3DB-C67C-CE7B-AFD7-7F748A39D569}"/>
              </a:ext>
            </a:extLst>
          </p:cNvPr>
          <p:cNvSpPr txBox="1"/>
          <p:nvPr/>
        </p:nvSpPr>
        <p:spPr>
          <a:xfrm>
            <a:off x="5077154" y="6527005"/>
            <a:ext cx="87544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https://phet.colorado.edu/sims/html/blackbody-spectrum/latest/blackbody-spectrum_all.html</a:t>
            </a:r>
            <a:endParaRPr 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383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-30163"/>
            <a:ext cx="3752850" cy="790575"/>
          </a:xfrm>
          <a:prstGeom prst="rect">
            <a:avLst/>
          </a:prstGeom>
          <a:solidFill>
            <a:srgbClr val="00206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STELLAR EVOLUTION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455295-68CA-201F-A411-CEF50DB98686}"/>
              </a:ext>
            </a:extLst>
          </p:cNvPr>
          <p:cNvSpPr txBox="1"/>
          <p:nvPr/>
        </p:nvSpPr>
        <p:spPr>
          <a:xfrm>
            <a:off x="5108028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https://scaleofuniverse.com/en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AD1451-42FB-0F32-199B-5B3ABE31E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254" y="835572"/>
            <a:ext cx="11627069" cy="5554718"/>
          </a:xfrm>
          <a:solidFill>
            <a:srgbClr val="080808">
              <a:alpha val="81961"/>
            </a:srgbClr>
          </a:solidFill>
        </p:spPr>
        <p:txBody>
          <a:bodyPr>
            <a:normAutofit/>
          </a:bodyPr>
          <a:lstStyle/>
          <a:p>
            <a: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Classifying stars: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8FE14F-2414-D4FD-E534-92329052AB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663" y="1975944"/>
            <a:ext cx="4848773" cy="36365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D61C87-DA9C-5115-9987-AAEB6FFF7AC3}"/>
              </a:ext>
            </a:extLst>
          </p:cNvPr>
          <p:cNvSpPr/>
          <p:nvPr/>
        </p:nvSpPr>
        <p:spPr>
          <a:xfrm>
            <a:off x="7598979" y="3626069"/>
            <a:ext cx="4206767" cy="1156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800K                 973K             1073K              1173K             1273K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59443D-6EC9-6DAF-4864-EE05E8C3261F}"/>
              </a:ext>
            </a:extLst>
          </p:cNvPr>
          <p:cNvSpPr/>
          <p:nvPr/>
        </p:nvSpPr>
        <p:spPr>
          <a:xfrm>
            <a:off x="7598979" y="5068089"/>
            <a:ext cx="4206767" cy="115614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/>
              <a:t>1373K	1473K            1573K                 1673K                1773K</a:t>
            </a:r>
          </a:p>
        </p:txBody>
      </p:sp>
      <p:pic>
        <p:nvPicPr>
          <p:cNvPr id="3074" name="Picture 2" descr="The Colors of the Stars From Hottest to Coldest">
            <a:extLst>
              <a:ext uri="{FF2B5EF4-FFF2-40B4-BE49-F238E27FC236}">
                <a16:creationId xmlns:a16="http://schemas.microsoft.com/office/drawing/2014/main" id="{ADD55A26-4AC2-AB18-36BB-BF3BA88D1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74" y="1857304"/>
            <a:ext cx="5842322" cy="389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8BFD45-0529-9BA6-F1EB-70C157FA2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6812" y="1969958"/>
            <a:ext cx="5623131" cy="378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86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C0B8DA-B5AD-47BE-BDBE-63CA165770E1}"/>
              </a:ext>
            </a:extLst>
          </p:cNvPr>
          <p:cNvSpPr/>
          <p:nvPr/>
        </p:nvSpPr>
        <p:spPr>
          <a:xfrm>
            <a:off x="0" y="-30163"/>
            <a:ext cx="3752850" cy="790575"/>
          </a:xfrm>
          <a:prstGeom prst="rect">
            <a:avLst/>
          </a:prstGeom>
          <a:solidFill>
            <a:srgbClr val="00206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STELLAR EVOLUTION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455295-68CA-201F-A411-CEF50DB98686}"/>
              </a:ext>
            </a:extLst>
          </p:cNvPr>
          <p:cNvSpPr txBox="1"/>
          <p:nvPr/>
        </p:nvSpPr>
        <p:spPr>
          <a:xfrm>
            <a:off x="5108028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https://scaleofuniverse.com/en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AD1451-42FB-0F32-199B-5B3ABE31E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254" y="835572"/>
            <a:ext cx="11627069" cy="5554718"/>
          </a:xfrm>
          <a:solidFill>
            <a:srgbClr val="080808">
              <a:alpha val="81961"/>
            </a:srgbClr>
          </a:solidFill>
        </p:spPr>
        <p:txBody>
          <a:bodyPr>
            <a:normAutofit/>
          </a:bodyPr>
          <a:lstStyle/>
          <a:p>
            <a:r>
              <a:rPr lang="en-US" sz="4000" b="1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Stars</a:t>
            </a:r>
            <a: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are formed from dust and gas forming a nebulae, these are compressed by the force of gravity to form a star.</a:t>
            </a:r>
          </a:p>
          <a:p>
            <a: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Gravity pulls these particles together tightly increasing temperature and pressure</a:t>
            </a:r>
          </a:p>
          <a:p>
            <a:r>
              <a:rPr lang="en-US" sz="4000" baseline="-25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 a result, Nuclear fusion happens and releases energy</a:t>
            </a:r>
          </a:p>
          <a:p>
            <a:endParaRPr lang="en-US" sz="4000" baseline="-25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4000" baseline="-25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4000" baseline="-25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A70A84-4CE0-E052-E7E8-739A455D16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724"/>
          <a:stretch/>
        </p:blipFill>
        <p:spPr>
          <a:xfrm>
            <a:off x="2217517" y="4041148"/>
            <a:ext cx="7964542" cy="190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10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615</Words>
  <Application>Microsoft Office PowerPoint</Application>
  <PresentationFormat>Widescreen</PresentationFormat>
  <Paragraphs>89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Ibrahim</dc:creator>
  <cp:lastModifiedBy>Ahmed</cp:lastModifiedBy>
  <cp:revision>281</cp:revision>
  <dcterms:created xsi:type="dcterms:W3CDTF">2023-10-15T07:45:20Z</dcterms:created>
  <dcterms:modified xsi:type="dcterms:W3CDTF">2023-11-05T20:41:24Z</dcterms:modified>
</cp:coreProperties>
</file>