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395" autoAdjust="0"/>
  </p:normalViewPr>
  <p:slideViewPr>
    <p:cSldViewPr snapToGrid="0">
      <p:cViewPr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E02B3-7235-4EE5-BDF6-096867BF65B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038B4-731B-4F81-B42C-36383B56E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0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STRAIN , first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  <a:p>
            <a:endParaRPr lang="en-US" dirty="0"/>
          </a:p>
          <a:p>
            <a:r>
              <a:rPr lang="en-US" dirty="0"/>
              <a:t>The value of k is a measure of the </a:t>
            </a:r>
            <a:r>
              <a:rPr lang="en-US" b="1" dirty="0"/>
              <a:t>stiffness</a:t>
            </a:r>
            <a:r>
              <a:rPr lang="en-US" dirty="0"/>
              <a:t> of the spring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86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area under the curve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40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 = the displacement in meters</a:t>
            </a:r>
          </a:p>
          <a:p>
            <a:r>
              <a:rPr lang="en-US" dirty="0"/>
              <a:t>K is in n/m</a:t>
            </a:r>
          </a:p>
          <a:p>
            <a:endParaRPr lang="en-US" dirty="0"/>
          </a:p>
          <a:p>
            <a:r>
              <a:rPr lang="en-US" dirty="0"/>
              <a:t>Y = F/A  // </a:t>
            </a:r>
            <a:r>
              <a:rPr lang="en-US" dirty="0" err="1"/>
              <a:t>DeltaL</a:t>
            </a:r>
            <a:r>
              <a:rPr lang="en-US" dirty="0"/>
              <a:t> / L0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30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78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7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18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30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49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81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force, K = constant of expansion , x = extension in meters (delta L) = </a:t>
            </a:r>
            <a:r>
              <a:rPr lang="en-US" dirty="0" err="1"/>
              <a:t>Lfinal</a:t>
            </a:r>
            <a:r>
              <a:rPr lang="en-US" dirty="0"/>
              <a:t> – L initial</a:t>
            </a:r>
          </a:p>
          <a:p>
            <a:r>
              <a:rPr lang="en-US" dirty="0"/>
              <a:t>X in units of N/m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Bonus : calculate the work done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Bonus : calculate the work don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0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D614-7135-D7E6-4D7B-924C5C83A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9ADE0-EC34-1F77-F4B1-B686DF8AB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A36E4-F34E-EB59-A542-0C74BF0F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BEE2-8501-20FC-5EDD-3F2EA654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967F3-8924-10AA-4CCC-22C28765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9E9F2-6060-5A3B-275F-D0C58361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5D4C3-4F6D-3819-F4F4-8344DFAE2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26584-ACF0-2B0B-13F7-8F2D89BB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E67E7-A8AF-1A66-E032-D6E8590E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E7E59-914F-F5FB-0DCF-29E71F2E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7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6BA0F1-5C9F-D459-79F8-BB18EF520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C1F37E-4CDA-1C5F-27F0-D74BDDDC3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90AAE-39E7-9CAB-C6DE-33DBDD900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BD39E-3B56-C1B7-8E7B-276CA18CC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46850-E857-9759-6F9A-FA554846D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7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5B776-C568-DC6F-8C1F-03506BA97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7199A-302C-3EA8-BCAD-9AD8249A0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61D9E-2A1F-8C19-901A-5987212F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57D88-7C1C-DAEB-81B5-861A9BB94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FF372-0B0F-D991-714A-687481151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7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4A75-22E4-1979-4F12-4D899B5B6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70A9A-C5F9-888D-DA34-DF6BB763A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09258-5D26-135B-00C7-40EFB7F5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6F801-9A85-7E79-521C-72C9194E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8BF0F-E3F2-FEBC-6293-15D6836E3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0EAA3-B2AD-A590-7EE1-523114A6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483B3-BC01-483D-6254-AF4F931D6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98721-EC84-431F-941D-38719571B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614E2-D8AA-11A7-B8FA-32FF673D1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8E16B-3DE0-EA61-F71F-61E68D5C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48B41-E258-4636-D38D-D34A54BAA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6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C14E2-BC20-0F54-2C61-F02C9E17C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B814A-3952-2A38-9244-1CABFD21F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000F9C-F655-6262-5644-A2E641191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FEBD1A-1F0E-445F-3DF8-1D0F723A1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DA36A-E7CA-1308-1ED5-A154A25EA7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61D0C-2A5A-7D71-473A-D8F43D655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88BF59-89A2-747F-EB54-E30A9642D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CB7D8-EF94-3473-9E60-4CD54EA5B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0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61ECE-6AA8-2832-4208-1BBB6C74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9DB12E-4092-D0AD-13EE-5C7D3789E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B46B0-1582-DAD4-87F5-29666A44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EACD16-676C-6730-5086-192556380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8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49709-E153-F5E7-5539-E8103C69B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21CD2-2686-0167-F89B-2E0916BC0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B65EA-4A90-A109-7A0C-F69029CE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4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50579-3175-78B3-FBB7-8E07EDCDA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46635-F836-E20D-46A6-CA2D48F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94394-323E-1C82-463B-68CD4BFF3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0E301-CFA7-BF13-9732-5BE846E1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C9080-AC25-02E8-6702-F66BA7EA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424DC-F16F-4361-41F5-4D96970C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41531-C492-6458-FA22-95E95C5D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6E5903-E4A1-3DB3-7F1A-9990A3D14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79BBC-8BF4-735C-68EE-B46F5FFAF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A45CC-0881-D0F1-6446-C9A9EAD74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41C04-8D30-9987-1291-00A446B7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86341-1F45-1CD6-DD2F-511FA5A42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876F3-BC78-C9CE-6A75-0C4176ACB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76F6F-B59E-EBED-DACC-AE72D5626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F47A-9FBE-6CDE-228B-F5BF22CC86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9E269-51B7-431A-B83E-51B93DD012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AC50D-F977-C3D7-69B9-7029A5709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8B17E-E3B0-F16D-F780-2185263136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F44E-F7A0-4981-AE29-4AE6DE20B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4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F3116-2EBC-B2D8-DC65-588E8365CB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88FF9D-28F4-BE9B-6C32-9C1EA4ABC2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7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5615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F = k x Graph: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ED0EAC-B118-D6EF-6740-E2905510A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968" y="2267686"/>
            <a:ext cx="5221194" cy="3753972"/>
          </a:xfrm>
          <a:prstGeom prst="rect">
            <a:avLst/>
          </a:prstGeom>
        </p:spPr>
      </p:pic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C28D624C-9596-DD74-469B-8745028117E1}"/>
              </a:ext>
            </a:extLst>
          </p:cNvPr>
          <p:cNvCxnSpPr/>
          <p:nvPr/>
        </p:nvCxnSpPr>
        <p:spPr>
          <a:xfrm>
            <a:off x="10303727" y="2754351"/>
            <a:ext cx="524107" cy="12700"/>
          </a:xfrm>
          <a:prstGeom prst="curvedConnector3">
            <a:avLst>
              <a:gd name="adj1" fmla="val 5425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9892CA8-951F-6845-0BD0-602E5B060F11}"/>
              </a:ext>
            </a:extLst>
          </p:cNvPr>
          <p:cNvSpPr/>
          <p:nvPr/>
        </p:nvSpPr>
        <p:spPr>
          <a:xfrm>
            <a:off x="10303727" y="3065780"/>
            <a:ext cx="1736122" cy="363220"/>
          </a:xfrm>
          <a:prstGeom prst="wedgeRectCallout">
            <a:avLst>
              <a:gd name="adj1" fmla="val -43071"/>
              <a:gd name="adj2" fmla="val -114288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Elasticity limit</a:t>
            </a:r>
          </a:p>
        </p:txBody>
      </p:sp>
    </p:spTree>
    <p:extLst>
      <p:ext uri="{BB962C8B-B14F-4D97-AF65-F5344CB8AC3E}">
        <p14:creationId xmlns:p14="http://schemas.microsoft.com/office/powerpoint/2010/main" val="2414673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5615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F = k x Graph: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ED0EAC-B118-D6EF-6740-E2905510A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968" y="2267686"/>
            <a:ext cx="5221194" cy="3753972"/>
          </a:xfrm>
          <a:prstGeom prst="rect">
            <a:avLst/>
          </a:prstGeom>
        </p:spPr>
      </p:pic>
      <p:sp>
        <p:nvSpPr>
          <p:cNvPr id="8" name="Right Triangle 7">
            <a:extLst>
              <a:ext uri="{FF2B5EF4-FFF2-40B4-BE49-F238E27FC236}">
                <a16:creationId xmlns:a16="http://schemas.microsoft.com/office/drawing/2014/main" id="{573DB44B-2341-319A-2C3D-E94D6EF875C1}"/>
              </a:ext>
            </a:extLst>
          </p:cNvPr>
          <p:cNvSpPr/>
          <p:nvPr/>
        </p:nvSpPr>
        <p:spPr>
          <a:xfrm flipH="1">
            <a:off x="7973118" y="2725738"/>
            <a:ext cx="2364059" cy="2392673"/>
          </a:xfrm>
          <a:prstGeom prst="rtTriangle">
            <a:avLst/>
          </a:prstGeom>
          <a:solidFill>
            <a:srgbClr val="99FFCC">
              <a:alpha val="56863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36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18AD7CC-D54E-F23F-F806-4BC2F4BBBB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725615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200" b="1" dirty="0">
                    <a:solidFill>
                      <a:srgbClr val="002060"/>
                    </a:solidFill>
                  </a:rPr>
                  <a:t>Elastic potential energy: </a:t>
                </a:r>
                <a:r>
                  <a:rPr lang="en-US" sz="3200" dirty="0">
                    <a:solidFill>
                      <a:srgbClr val="002060"/>
                    </a:solidFill>
                  </a:rPr>
                  <a:t>the energy (work done) stored in a spring , it is measured in Joules</a:t>
                </a:r>
              </a:p>
              <a:p>
                <a:pPr marL="0" indent="0">
                  <a:buNone/>
                </a:pPr>
                <a:endParaRPr lang="en-US" sz="3200" b="1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𝑬𝑷𝑬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² </m:t>
                      </m:r>
                    </m:oMath>
                  </m:oMathPara>
                </a14:m>
                <a:endParaRPr lang="en-US" sz="3200" b="1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US" sz="3200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rgbClr val="002060"/>
                    </a:solidFill>
                  </a:rPr>
                  <a:t>Assumption: </a:t>
                </a:r>
                <a:r>
                  <a:rPr lang="en-US" dirty="0">
                    <a:solidFill>
                      <a:srgbClr val="002060"/>
                    </a:solidFill>
                  </a:rPr>
                  <a:t>it follows Hooke’s law within elasticity limits</a:t>
                </a:r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18AD7CC-D54E-F23F-F806-4BC2F4BBBB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725615" cy="4351338"/>
              </a:xfrm>
              <a:blipFill>
                <a:blip r:embed="rId3"/>
                <a:stretch>
                  <a:fillRect l="-1420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13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HOOKE’S LAW: </a:t>
            </a:r>
            <a:r>
              <a:rPr lang="en-US" dirty="0"/>
              <a:t>the strain of the material is proportional to the applied stress within the elasticity limit.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The extension or compression of a material is proportional to the applied force on it within the elasticity limit of the material</a:t>
            </a:r>
          </a:p>
          <a:p>
            <a:pPr marL="0" indent="0" algn="ctr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= k x</a:t>
            </a:r>
          </a:p>
        </p:txBody>
      </p:sp>
    </p:spTree>
    <p:extLst>
      <p:ext uri="{BB962C8B-B14F-4D97-AF65-F5344CB8AC3E}">
        <p14:creationId xmlns:p14="http://schemas.microsoft.com/office/powerpoint/2010/main" val="174504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HOOKE’S LAW: </a:t>
            </a:r>
            <a:r>
              <a:rPr lang="en-US" dirty="0"/>
              <a:t>the strain of the material is proportional to the applied stress within the elasticity limit.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=  k  x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650F2B5B-382A-C31E-BFA7-3C4571C4922F}"/>
              </a:ext>
            </a:extLst>
          </p:cNvPr>
          <p:cNvSpPr/>
          <p:nvPr/>
        </p:nvSpPr>
        <p:spPr>
          <a:xfrm>
            <a:off x="3674791" y="2629289"/>
            <a:ext cx="1722399" cy="446049"/>
          </a:xfrm>
          <a:prstGeom prst="wedgeRoundRectCallout">
            <a:avLst>
              <a:gd name="adj1" fmla="val 36140"/>
              <a:gd name="adj2" fmla="val 950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Force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1A5A52AD-0437-01DD-2768-FD3C50182931}"/>
              </a:ext>
            </a:extLst>
          </p:cNvPr>
          <p:cNvSpPr/>
          <p:nvPr/>
        </p:nvSpPr>
        <p:spPr>
          <a:xfrm>
            <a:off x="5905035" y="4112401"/>
            <a:ext cx="1722399" cy="615716"/>
          </a:xfrm>
          <a:prstGeom prst="wedgeRoundRectCallout">
            <a:avLst>
              <a:gd name="adj1" fmla="val -24718"/>
              <a:gd name="adj2" fmla="val -107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Coefficient of expansion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020F811E-ED23-E545-FEDF-800DCAEB6AEE}"/>
              </a:ext>
            </a:extLst>
          </p:cNvPr>
          <p:cNvSpPr/>
          <p:nvPr/>
        </p:nvSpPr>
        <p:spPr>
          <a:xfrm>
            <a:off x="7514295" y="2745599"/>
            <a:ext cx="1722399" cy="615716"/>
          </a:xfrm>
          <a:prstGeom prst="wedgeRoundRectCallout">
            <a:avLst>
              <a:gd name="adj1" fmla="val -70037"/>
              <a:gd name="adj2" fmla="val 5006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Strain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A203C2-9A03-5754-50B4-0B5F655F9170}"/>
              </a:ext>
            </a:extLst>
          </p:cNvPr>
          <p:cNvCxnSpPr/>
          <p:nvPr/>
        </p:nvCxnSpPr>
        <p:spPr>
          <a:xfrm>
            <a:off x="5096107" y="2606987"/>
            <a:ext cx="19403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1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HOOKE’S LAW: </a:t>
            </a:r>
            <a:r>
              <a:rPr lang="en-US" dirty="0"/>
              <a:t>the strain of the material is proportional to the applied stress within the elasticity limit.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=  k  x</a:t>
            </a:r>
          </a:p>
          <a:p>
            <a:pPr marL="0" indent="0">
              <a:buNone/>
            </a:pPr>
            <a:br>
              <a:rPr lang="en-US" sz="3200" i="1" dirty="0">
                <a:solidFill>
                  <a:srgbClr val="002060"/>
                </a:solidFill>
              </a:rPr>
            </a:br>
            <a:r>
              <a:rPr lang="en-US" sz="3200" i="1" dirty="0">
                <a:solidFill>
                  <a:srgbClr val="002060"/>
                </a:solidFill>
              </a:rPr>
              <a:t>How are strain and force correlated ?</a:t>
            </a:r>
          </a:p>
          <a:p>
            <a:pPr marL="0" indent="0">
              <a:buNone/>
            </a:pPr>
            <a:endParaRPr lang="en-US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0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HOOKE’S LAW: </a:t>
            </a:r>
            <a:r>
              <a:rPr lang="en-US" dirty="0"/>
              <a:t>the strain of the material is proportional to the applied stress within the elasticity limit.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=  k  x</a:t>
            </a:r>
          </a:p>
          <a:p>
            <a:pPr marL="0" indent="0">
              <a:buNone/>
            </a:pPr>
            <a:br>
              <a:rPr lang="en-US" sz="3200" i="1" dirty="0">
                <a:solidFill>
                  <a:srgbClr val="002060"/>
                </a:solidFill>
              </a:rPr>
            </a:br>
            <a:r>
              <a:rPr lang="en-US" sz="3200" i="1" dirty="0">
                <a:solidFill>
                  <a:srgbClr val="002060"/>
                </a:solidFill>
              </a:rPr>
              <a:t>What is the unit of k ?</a:t>
            </a:r>
          </a:p>
          <a:p>
            <a:pPr marL="0" indent="0">
              <a:buNone/>
            </a:pPr>
            <a:endParaRPr lang="en-US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74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HOOKE’S LAW: </a:t>
            </a:r>
            <a:r>
              <a:rPr lang="en-US" dirty="0"/>
              <a:t>the strain of the material is proportional to the applied stress within the elasticity limit.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200" i="1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7A2609-EDAD-D278-D38A-A7B13CA0C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535" y="2673350"/>
            <a:ext cx="75057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0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HOOKE’S LAW: </a:t>
            </a:r>
            <a:r>
              <a:rPr lang="en-US" dirty="0"/>
              <a:t>the strain of the material is proportional to the applied stress within the elasticity limit.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200" i="1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7A2609-EDAD-D278-D38A-A7B13CA0C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535" y="2673350"/>
            <a:ext cx="75057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6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Practice: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A spring has a spring constant (k) of 500 N/m. How much force is required to stretch the spring by 0.02 meters?</a:t>
            </a:r>
          </a:p>
          <a:p>
            <a:pPr marL="0" indent="0">
              <a:buNone/>
            </a:pP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03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SOLID MATERIAL PROPERTIES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AD7CC-D54E-F23F-F806-4BC2F4BBB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5615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Practice: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A spring follows Hooke's Law up to the elastic limit. If a spring has a spring constant of 400 N/m and an elastic limit of 0.05 meters, calculate the maximum force that can be applied to the spring before it stops obeying Hooke's Law.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7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651</Words>
  <Application>Microsoft Office PowerPoint</Application>
  <PresentationFormat>Widescreen</PresentationFormat>
  <Paragraphs>81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70</cp:revision>
  <dcterms:created xsi:type="dcterms:W3CDTF">2023-11-06T18:50:59Z</dcterms:created>
  <dcterms:modified xsi:type="dcterms:W3CDTF">2023-11-06T19:51:26Z</dcterms:modified>
</cp:coreProperties>
</file>