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3" r:id="rId6"/>
    <p:sldId id="271" r:id="rId7"/>
    <p:sldId id="265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464A-F79E-E2AC-09D8-21D4F675C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69B21C-1C3A-9746-19E3-DC3BF21BE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8266D-1055-483C-179D-9B6F64BD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50396-E024-5901-26E4-92E6C889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1EB22-2FE8-31B3-B88D-8F1887B7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2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081D5-4EA1-8163-9953-3777CCB1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E741E-6B49-EA20-1697-70B4F9DA3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C0210-2691-235E-7061-2ED4F81B5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7B947-8433-F91E-8C3A-65B76866F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84A6D-AD79-12E9-F3F9-0597DE4DE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AFAD43-A0A1-4067-DA60-B8DDDDF0B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4A591-8C08-D3FD-9837-340A4B855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E1E1F-7FFC-0ABF-1EB0-EE24DE55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665EF-9D13-BFEE-B9B8-CA803416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F9B7D-AA59-E62E-9719-7815EF74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0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F2FB-1A09-DD3B-57C7-94BBC73C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7AF4-C229-D0D8-AADB-675BF9CE1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97DFB-064A-3968-D9ED-AF62EB48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049E7-1DAF-12F2-D4B9-B0D75237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CB26A-D43A-730D-4155-DAE346C5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6753-C43A-B7E0-69E6-24F3AA4D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CFF48A-01FD-73B2-884F-411A77C30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E13EF-CB4D-C0BD-66C1-E0850FF8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B9713-3DE3-E167-1A36-7AE129EF6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77113-CBBE-6E93-1A38-0EA95A043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8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05FBF-38F8-51D8-BEF0-F4007355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9CB66-9934-2FCA-76E3-D1D7E3EBE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E63F3-6B52-745A-3937-DB5B0F69C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9D5C6-2EA1-D9D4-0C48-8018FF65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AB20C-BF5A-DF71-6EE9-0DB00355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8F855-C6EA-A24D-A05F-BF8F1649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2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81F7-9D74-9CFB-6BD0-BBB3AF46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148D1F-8974-1807-BA7C-11D2C108A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DE05D-A3BB-DFC3-9B72-B75986178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82582D-5122-0936-1724-632F6C23B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63E0C-FB8D-74F7-3A9F-7E1E59107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87E5A-9D0A-DEB2-F900-BC7360FD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CEAE2-3471-65C3-CB34-80CCA416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650E13-BD06-149B-3B39-9CB664F0B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3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9D029-0CDC-DADF-38B5-94E86285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553004-C5E2-60CD-AE13-DA991823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AD81AE-D960-469B-0569-6008DE66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8C9AC-6C62-FABB-BADA-723E16E8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8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3FFC-8950-A064-94D2-1A6A3781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9664D-9203-6E42-9A74-BB04598BC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D2E1D-D46A-3B25-41DA-68B8A44E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7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9796D-95FF-45FC-F0A2-0B5CD588A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35855-608E-9452-0B78-3F3F38B5F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2D1FD-E288-CFCA-D9EC-5464833DF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97919-DD5B-D592-9D0F-AA07D403D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E0144-0B7C-E668-9960-39790F7C4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69540-6E30-41C7-929C-4DBE87FD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5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199F-5EE9-84E8-8B1D-9AB13C20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221CC2-0439-CD85-9AF8-8FA46F41D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7161E-BA8F-95F2-3693-45C0A495D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8D741-BF34-0387-392F-7E3978C8B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D1CA6-A624-DA57-840C-5F667F419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AD769-5A54-B422-1F1A-D394F516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3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E0A75-CBD3-E680-D6BF-A98A4EA2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7DFA4-4B83-BED3-69F2-467E7A505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8887E-1517-2CE4-E76F-4493F8F68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60967-23C1-4E3B-8FC7-534400E77746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E5C1F-B9D3-0127-3F6E-021C4EB56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6BA4-6646-6E60-FA7E-F9664294B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B5665-B4A2-4B75-843C-4A676F60D0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071BD-69DF-8124-4612-06C5A25F1F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1C0B9-3554-BAE5-BC64-F1DEB3DB3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2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931653" y="1069286"/>
                <a:ext cx="1034307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Example: </a:t>
                </a:r>
                <a:r>
                  <a:rPr lang="en-US" i="1" dirty="0"/>
                  <a:t>a cannon shoots a pumpkin at an angle of 40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i="1" dirty="0"/>
                  <a:t> with a velocity of 18 m/s , calculate:</a:t>
                </a:r>
                <a:br>
                  <a:rPr lang="en-US" i="1" dirty="0"/>
                </a:br>
                <a:r>
                  <a:rPr lang="en-US" i="1" dirty="0"/>
                  <a:t>- its horizontal velocity</a:t>
                </a:r>
                <a:br>
                  <a:rPr lang="en-US" i="1" dirty="0"/>
                </a:br>
                <a:r>
                  <a:rPr lang="en-US" i="1" dirty="0"/>
                  <a:t>- its vertical velocity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53" y="1069286"/>
                <a:ext cx="10343072" cy="923330"/>
              </a:xfrm>
              <a:prstGeom prst="rect">
                <a:avLst/>
              </a:prstGeom>
              <a:blipFill>
                <a:blip r:embed="rId2"/>
                <a:stretch>
                  <a:fillRect l="-530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48AEBEA-593B-C347-6360-31B82C462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587" y="2424502"/>
            <a:ext cx="6600825" cy="3609975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9D560C4-63F8-6D25-3567-7201FFAD0336}"/>
              </a:ext>
            </a:extLst>
          </p:cNvPr>
          <p:cNvCxnSpPr>
            <a:cxnSpLocks/>
          </p:cNvCxnSpPr>
          <p:nvPr/>
        </p:nvCxnSpPr>
        <p:spPr>
          <a:xfrm>
            <a:off x="4118522" y="5685823"/>
            <a:ext cx="4663169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F73D7CE-82D7-CE3F-89D1-B1F2440FCEC6}"/>
              </a:ext>
            </a:extLst>
          </p:cNvPr>
          <p:cNvCxnSpPr>
            <a:cxnSpLocks/>
          </p:cNvCxnSpPr>
          <p:nvPr/>
        </p:nvCxnSpPr>
        <p:spPr>
          <a:xfrm flipV="1">
            <a:off x="4118522" y="3847381"/>
            <a:ext cx="3645252" cy="183844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7F02626-CF0F-2985-47AD-65AC387C9AD0}"/>
              </a:ext>
            </a:extLst>
          </p:cNvPr>
          <p:cNvCxnSpPr>
            <a:cxnSpLocks/>
          </p:cNvCxnSpPr>
          <p:nvPr/>
        </p:nvCxnSpPr>
        <p:spPr>
          <a:xfrm flipV="1">
            <a:off x="4127996" y="3717985"/>
            <a:ext cx="0" cy="1967838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8F6FB-6816-8E6B-5741-C8FE8E21F4CC}"/>
                  </a:ext>
                </a:extLst>
              </p:cNvPr>
              <p:cNvSpPr txBox="1"/>
              <p:nvPr/>
            </p:nvSpPr>
            <p:spPr>
              <a:xfrm>
                <a:off x="9753600" y="2286000"/>
                <a:ext cx="2333625" cy="1631216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Hint:</a:t>
                </a:r>
                <a:br>
                  <a:rPr lang="en-US" sz="2000" b="1" dirty="0"/>
                </a:br>
                <a:endParaRPr lang="en-US" sz="2000" b="1" dirty="0"/>
              </a:p>
              <a:p>
                <a:pPr algn="ctr"/>
                <a:r>
                  <a:rPr lang="en-US" sz="2000" b="1" dirty="0"/>
                  <a:t>Sin40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000" b="1" i="1" dirty="0"/>
                  <a:t>   </a:t>
                </a:r>
                <a:r>
                  <a:rPr lang="en-US" sz="2000" b="1" dirty="0"/>
                  <a:t>= 0.642</a:t>
                </a:r>
                <a:r>
                  <a:rPr lang="en-US" sz="2000" b="1" i="1" dirty="0"/>
                  <a:t>   </a:t>
                </a:r>
              </a:p>
              <a:p>
                <a:pPr algn="ctr"/>
                <a:r>
                  <a:rPr lang="en-US" sz="2000" b="1" dirty="0"/>
                  <a:t>Cos40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000" b="1" i="1" dirty="0"/>
                  <a:t>  </a:t>
                </a:r>
                <a:r>
                  <a:rPr lang="en-US" sz="2000" b="1" dirty="0"/>
                  <a:t>= 0.766</a:t>
                </a:r>
                <a:br>
                  <a:rPr lang="en-US" sz="2000" b="1" dirty="0"/>
                </a:br>
                <a:endParaRPr lang="en-US" sz="20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8F6FB-6816-8E6B-5741-C8FE8E21F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286000"/>
                <a:ext cx="2333625" cy="1631216"/>
              </a:xfrm>
              <a:prstGeom prst="rect">
                <a:avLst/>
              </a:prstGeom>
              <a:blipFill>
                <a:blip r:embed="rId5"/>
                <a:stretch>
                  <a:fillRect l="-2611" t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795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931653" y="1069286"/>
                <a:ext cx="1034307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exercise: </a:t>
                </a:r>
                <a:r>
                  <a:rPr lang="en-US" sz="2400" i="1" dirty="0"/>
                  <a:t>a cannon shoots a pumpkin at an angle of 70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400" i="1" dirty="0"/>
                  <a:t> with a velocity of 15 m/s , calculate:</a:t>
                </a:r>
                <a:br>
                  <a:rPr lang="en-US" sz="2400" i="1" dirty="0"/>
                </a:br>
                <a:r>
                  <a:rPr lang="en-US" sz="2400" i="1" dirty="0"/>
                  <a:t>- its horizontal velocity</a:t>
                </a:r>
                <a:br>
                  <a:rPr lang="en-US" sz="2400" i="1" dirty="0"/>
                </a:br>
                <a:r>
                  <a:rPr lang="en-US" sz="2400" i="1" dirty="0"/>
                  <a:t>- its vertical velocity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53" y="1069286"/>
                <a:ext cx="10343072" cy="1569660"/>
              </a:xfrm>
              <a:prstGeom prst="rect">
                <a:avLst/>
              </a:prstGeom>
              <a:blipFill>
                <a:blip r:embed="rId2"/>
                <a:stretch>
                  <a:fillRect l="-943" t="-3101" r="-648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8F6FB-6816-8E6B-5741-C8FE8E21F4CC}"/>
                  </a:ext>
                </a:extLst>
              </p:cNvPr>
              <p:cNvSpPr txBox="1"/>
              <p:nvPr/>
            </p:nvSpPr>
            <p:spPr>
              <a:xfrm>
                <a:off x="9753600" y="2286000"/>
                <a:ext cx="2333625" cy="1631216"/>
              </a:xfrm>
              <a:prstGeom prst="rect">
                <a:avLst/>
              </a:prstGeom>
              <a:blipFill>
                <a:blip r:embed="rId3"/>
                <a:tile tx="0" ty="0" sx="100000" sy="100000" flip="none" algn="tl"/>
              </a:blipFill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Hint:</a:t>
                </a:r>
                <a:br>
                  <a:rPr lang="en-US" sz="2000" b="1" dirty="0"/>
                </a:br>
                <a:endParaRPr lang="en-US" sz="2000" b="1" dirty="0"/>
              </a:p>
              <a:p>
                <a:pPr algn="ctr"/>
                <a:r>
                  <a:rPr lang="en-US" sz="2000" b="1" dirty="0"/>
                  <a:t>Sin70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000" b="1" i="1" dirty="0"/>
                  <a:t>   </a:t>
                </a:r>
                <a:r>
                  <a:rPr lang="en-US" sz="2000" b="1" dirty="0"/>
                  <a:t>= 0.939</a:t>
                </a:r>
                <a:r>
                  <a:rPr lang="en-US" sz="2000" b="1" i="1" dirty="0"/>
                  <a:t>   </a:t>
                </a:r>
              </a:p>
              <a:p>
                <a:pPr algn="ctr"/>
                <a:r>
                  <a:rPr lang="en-US" sz="2000" b="1"/>
                  <a:t>Cos70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2000" b="1" i="1" dirty="0"/>
                  <a:t>  </a:t>
                </a:r>
                <a:r>
                  <a:rPr lang="en-US" sz="2000" b="1" dirty="0"/>
                  <a:t>= 0.342</a:t>
                </a:r>
                <a:br>
                  <a:rPr lang="en-US" sz="2000" b="1" dirty="0"/>
                </a:br>
                <a:endParaRPr lang="en-US" sz="20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8F6FB-6816-8E6B-5741-C8FE8E21F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286000"/>
                <a:ext cx="2333625" cy="1631216"/>
              </a:xfrm>
              <a:prstGeom prst="rect">
                <a:avLst/>
              </a:prstGeom>
              <a:blipFill>
                <a:blip r:embed="rId4"/>
                <a:stretch>
                  <a:fillRect l="-2611" t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7CBBB9-E01D-FEBA-28B2-B2126A1EE3E6}"/>
              </a:ext>
            </a:extLst>
          </p:cNvPr>
          <p:cNvCxnSpPr>
            <a:cxnSpLocks/>
          </p:cNvCxnSpPr>
          <p:nvPr/>
        </p:nvCxnSpPr>
        <p:spPr>
          <a:xfrm flipV="1">
            <a:off x="3952875" y="2581275"/>
            <a:ext cx="1285875" cy="21431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AEF21F2F-B2FB-C7A5-3F21-B52C3751FCC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828" t="15592" r="38204" b="25416"/>
          <a:stretch/>
        </p:blipFill>
        <p:spPr>
          <a:xfrm>
            <a:off x="3327549" y="2581275"/>
            <a:ext cx="5848351" cy="404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3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735C72-3FA5-8EBB-4E3B-24D79737E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65" y="1222327"/>
            <a:ext cx="11869270" cy="4646627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SUVAT</a:t>
            </a:r>
            <a:r>
              <a:rPr lang="en-US" sz="3200" dirty="0"/>
              <a:t> eqns. are equations that describe the motion of objects under </a:t>
            </a:r>
            <a:r>
              <a:rPr lang="en-US" sz="3200" u="sng" dirty="0"/>
              <a:t>constant</a:t>
            </a:r>
            <a:r>
              <a:rPr lang="en-US" sz="3200" dirty="0"/>
              <a:t> acceleration</a:t>
            </a:r>
          </a:p>
          <a:p>
            <a:pPr algn="l"/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 - distance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 – initial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 – final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 - acceleration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 - time</a:t>
            </a: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0A5C32-D068-72D2-8BA5-47FE8186C4C4}"/>
              </a:ext>
            </a:extLst>
          </p:cNvPr>
          <p:cNvSpPr txBox="1"/>
          <p:nvPr/>
        </p:nvSpPr>
        <p:spPr>
          <a:xfrm>
            <a:off x="10067365" y="304800"/>
            <a:ext cx="1757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Page 50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81E4F3-699A-965A-B685-1955FCDA1CBC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SUVAT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F07DC61-4202-70AE-B269-95EE6C358C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51230" y="2406770"/>
              <a:ext cx="7579405" cy="34621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47571">
                      <a:extLst>
                        <a:ext uri="{9D8B030D-6E8A-4147-A177-3AD203B41FA5}">
                          <a16:colId xmlns:a16="http://schemas.microsoft.com/office/drawing/2014/main" val="261099505"/>
                        </a:ext>
                      </a:extLst>
                    </a:gridCol>
                    <a:gridCol w="3931834">
                      <a:extLst>
                        <a:ext uri="{9D8B030D-6E8A-4147-A177-3AD203B41FA5}">
                          <a16:colId xmlns:a16="http://schemas.microsoft.com/office/drawing/2014/main" val="588714870"/>
                        </a:ext>
                      </a:extLst>
                    </a:gridCol>
                  </a:tblGrid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SUVAT equation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Quantity not used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7458231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 = u + at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distance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924114"/>
                      </a:ext>
                    </a:extLst>
                  </a:tr>
                  <a:tr h="8170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/>
                            <a:t> 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acceleration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62902"/>
                      </a:ext>
                    </a:extLst>
                  </a:tr>
                  <a:tr h="795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 = </a:t>
                          </a:r>
                          <a:r>
                            <a:rPr lang="en-US" sz="2800" dirty="0" err="1"/>
                            <a:t>ut</a:t>
                          </a:r>
                          <a:r>
                            <a:rPr lang="en-US" sz="2800" dirty="0"/>
                            <a:t> 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/>
                            <a:t> a t²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final velocity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0263805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V² = u² + 2as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time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5356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F07DC61-4202-70AE-B269-95EE6C358C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51230" y="2406770"/>
              <a:ext cx="7579405" cy="34621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47571">
                      <a:extLst>
                        <a:ext uri="{9D8B030D-6E8A-4147-A177-3AD203B41FA5}">
                          <a16:colId xmlns:a16="http://schemas.microsoft.com/office/drawing/2014/main" val="261099505"/>
                        </a:ext>
                      </a:extLst>
                    </a:gridCol>
                    <a:gridCol w="3931834">
                      <a:extLst>
                        <a:ext uri="{9D8B030D-6E8A-4147-A177-3AD203B41FA5}">
                          <a16:colId xmlns:a16="http://schemas.microsoft.com/office/drawing/2014/main" val="588714870"/>
                        </a:ext>
                      </a:extLst>
                    </a:gridCol>
                  </a:tblGrid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SUVAT equation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Quantity not used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7458231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 = u + at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distance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924114"/>
                      </a:ext>
                    </a:extLst>
                  </a:tr>
                  <a:tr h="8170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7" t="-152239" r="-108013" b="-1888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acceleration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62902"/>
                      </a:ext>
                    </a:extLst>
                  </a:tr>
                  <a:tr h="795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7" t="-258015" r="-108013" b="-93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final velocity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0263805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V² = u² + 2as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time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5356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DE84D5E-18ED-B11C-7EED-6D14C702E5D1}"/>
              </a:ext>
            </a:extLst>
          </p:cNvPr>
          <p:cNvSpPr txBox="1"/>
          <p:nvPr/>
        </p:nvSpPr>
        <p:spPr>
          <a:xfrm>
            <a:off x="258792" y="6003985"/>
            <a:ext cx="11309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2060"/>
                </a:solidFill>
              </a:rPr>
              <a:t>* Falling objects have an acceleration of 9.8 m/s²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5A0FEA78-E22B-5492-A2F3-C3CCC0CEC5F9}"/>
              </a:ext>
            </a:extLst>
          </p:cNvPr>
          <p:cNvSpPr/>
          <p:nvPr/>
        </p:nvSpPr>
        <p:spPr>
          <a:xfrm>
            <a:off x="2044460" y="3597215"/>
            <a:ext cx="2303253" cy="664234"/>
          </a:xfrm>
          <a:prstGeom prst="wedgeRoundRectCallout">
            <a:avLst>
              <a:gd name="adj1" fmla="val 68753"/>
              <a:gd name="adj2" fmla="val 16154"/>
              <a:gd name="adj3" fmla="val 16667"/>
            </a:avLst>
          </a:prstGeom>
          <a:solidFill>
            <a:srgbClr val="F0F018">
              <a:alpha val="8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Similar to s = v x t</a:t>
            </a:r>
          </a:p>
        </p:txBody>
      </p:sp>
    </p:spTree>
    <p:extLst>
      <p:ext uri="{BB962C8B-B14F-4D97-AF65-F5344CB8AC3E}">
        <p14:creationId xmlns:p14="http://schemas.microsoft.com/office/powerpoint/2010/main" val="414989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735C72-3FA5-8EBB-4E3B-24D79737E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65" y="1222327"/>
            <a:ext cx="11869270" cy="4646627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SUVAT</a:t>
            </a:r>
            <a:r>
              <a:rPr lang="en-US" sz="3200" dirty="0"/>
              <a:t> eqns. are equations that describe the motion of objects under </a:t>
            </a:r>
            <a:r>
              <a:rPr lang="en-US" sz="3200" u="sng" dirty="0"/>
              <a:t>constant</a:t>
            </a:r>
            <a:r>
              <a:rPr lang="en-US" sz="3200" dirty="0"/>
              <a:t> acceleration</a:t>
            </a:r>
          </a:p>
          <a:p>
            <a:pPr algn="l"/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 - distance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 – initial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 – final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 - acceleration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 - time</a:t>
            </a: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0A5C32-D068-72D2-8BA5-47FE8186C4C4}"/>
              </a:ext>
            </a:extLst>
          </p:cNvPr>
          <p:cNvSpPr txBox="1"/>
          <p:nvPr/>
        </p:nvSpPr>
        <p:spPr>
          <a:xfrm>
            <a:off x="10067365" y="304800"/>
            <a:ext cx="1757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Page 50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F81E4F3-699A-965A-B685-1955FCDA1CBC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SUVAT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F07DC61-4202-70AE-B269-95EE6C358C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51230" y="2406770"/>
              <a:ext cx="7579405" cy="34621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47571">
                      <a:extLst>
                        <a:ext uri="{9D8B030D-6E8A-4147-A177-3AD203B41FA5}">
                          <a16:colId xmlns:a16="http://schemas.microsoft.com/office/drawing/2014/main" val="261099505"/>
                        </a:ext>
                      </a:extLst>
                    </a:gridCol>
                    <a:gridCol w="3931834">
                      <a:extLst>
                        <a:ext uri="{9D8B030D-6E8A-4147-A177-3AD203B41FA5}">
                          <a16:colId xmlns:a16="http://schemas.microsoft.com/office/drawing/2014/main" val="588714870"/>
                        </a:ext>
                      </a:extLst>
                    </a:gridCol>
                  </a:tblGrid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SUVAT equation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Quantity not used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7458231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 = u + at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distance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924114"/>
                      </a:ext>
                    </a:extLst>
                  </a:tr>
                  <a:tr h="8170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/>
                            <a:t> 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acceleration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62902"/>
                      </a:ext>
                    </a:extLst>
                  </a:tr>
                  <a:tr h="7958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 = </a:t>
                          </a:r>
                          <a:r>
                            <a:rPr lang="en-US" sz="2800" dirty="0" err="1"/>
                            <a:t>ut</a:t>
                          </a:r>
                          <a:r>
                            <a:rPr lang="en-US" sz="2800" dirty="0"/>
                            <a:t> 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/>
                            <a:t> a t²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final velocity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0263805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V² = u² + 2as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time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53568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6">
                <a:extLst>
                  <a:ext uri="{FF2B5EF4-FFF2-40B4-BE49-F238E27FC236}">
                    <a16:creationId xmlns:a16="http://schemas.microsoft.com/office/drawing/2014/main" id="{EF07DC61-4202-70AE-B269-95EE6C358C4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51230" y="2406770"/>
              <a:ext cx="7579405" cy="346218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647571">
                      <a:extLst>
                        <a:ext uri="{9D8B030D-6E8A-4147-A177-3AD203B41FA5}">
                          <a16:colId xmlns:a16="http://schemas.microsoft.com/office/drawing/2014/main" val="261099505"/>
                        </a:ext>
                      </a:extLst>
                    </a:gridCol>
                    <a:gridCol w="3931834">
                      <a:extLst>
                        <a:ext uri="{9D8B030D-6E8A-4147-A177-3AD203B41FA5}">
                          <a16:colId xmlns:a16="http://schemas.microsoft.com/office/drawing/2014/main" val="588714870"/>
                        </a:ext>
                      </a:extLst>
                    </a:gridCol>
                  </a:tblGrid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SUVAT equation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Quantity not used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7458231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 = u + at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distance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8924114"/>
                      </a:ext>
                    </a:extLst>
                  </a:tr>
                  <a:tr h="8170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7" t="-152239" r="-108013" b="-1888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acceleration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7262902"/>
                      </a:ext>
                    </a:extLst>
                  </a:tr>
                  <a:tr h="795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7" t="-258015" r="-108013" b="-93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final velocity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0263805"/>
                      </a:ext>
                    </a:extLst>
                  </a:tr>
                  <a:tr h="6164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V² = u² + 2as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time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15356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BDE84D5E-18ED-B11C-7EED-6D14C702E5D1}"/>
              </a:ext>
            </a:extLst>
          </p:cNvPr>
          <p:cNvSpPr txBox="1"/>
          <p:nvPr/>
        </p:nvSpPr>
        <p:spPr>
          <a:xfrm>
            <a:off x="258792" y="6003985"/>
            <a:ext cx="11309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2060"/>
                </a:solidFill>
              </a:rPr>
              <a:t>* Falling objects have an acceleration of 9.8 m/s²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5A0FEA78-E22B-5492-A2F3-C3CCC0CEC5F9}"/>
              </a:ext>
            </a:extLst>
          </p:cNvPr>
          <p:cNvSpPr/>
          <p:nvPr/>
        </p:nvSpPr>
        <p:spPr>
          <a:xfrm>
            <a:off x="2044460" y="3597215"/>
            <a:ext cx="2303253" cy="664234"/>
          </a:xfrm>
          <a:prstGeom prst="wedgeRoundRectCallout">
            <a:avLst>
              <a:gd name="adj1" fmla="val 68753"/>
              <a:gd name="adj2" fmla="val 16154"/>
              <a:gd name="adj3" fmla="val 16667"/>
            </a:avLst>
          </a:prstGeom>
          <a:solidFill>
            <a:srgbClr val="F0F018">
              <a:alpha val="8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Similar to s = v x t</a:t>
            </a:r>
          </a:p>
        </p:txBody>
      </p:sp>
    </p:spTree>
    <p:extLst>
      <p:ext uri="{BB962C8B-B14F-4D97-AF65-F5344CB8AC3E}">
        <p14:creationId xmlns:p14="http://schemas.microsoft.com/office/powerpoint/2010/main" val="352273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0521D2-4F85-25C6-DD3C-8C0CFFCAA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775604"/>
            <a:ext cx="5876384" cy="35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41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/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3D2EA28-F33A-C621-DF98-BC7F174B9168}"/>
              </a:ext>
            </a:extLst>
          </p:cNvPr>
          <p:cNvSpPr/>
          <p:nvPr/>
        </p:nvSpPr>
        <p:spPr>
          <a:xfrm>
            <a:off x="1224952" y="3579019"/>
            <a:ext cx="49018" cy="121713"/>
          </a:xfrm>
          <a:custGeom>
            <a:avLst/>
            <a:gdLst>
              <a:gd name="connsiteX0" fmla="*/ 94891 w 104021"/>
              <a:gd name="connsiteY0" fmla="*/ 319177 h 319177"/>
              <a:gd name="connsiteX1" fmla="*/ 94891 w 104021"/>
              <a:gd name="connsiteY1" fmla="*/ 120770 h 319177"/>
              <a:gd name="connsiteX2" fmla="*/ 0 w 104021"/>
              <a:gd name="connsiteY2" fmla="*/ 0 h 31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021" h="319177">
                <a:moveTo>
                  <a:pt x="94891" y="319177"/>
                </a:moveTo>
                <a:cubicBezTo>
                  <a:pt x="102798" y="246571"/>
                  <a:pt x="110706" y="173966"/>
                  <a:pt x="94891" y="120770"/>
                </a:cubicBezTo>
                <a:cubicBezTo>
                  <a:pt x="79076" y="67574"/>
                  <a:pt x="39538" y="33787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A211F5-BBC9-3EBD-ECAE-CC7380699CD4}"/>
              </a:ext>
            </a:extLst>
          </p:cNvPr>
          <p:cNvCxnSpPr>
            <a:cxnSpLocks/>
          </p:cNvCxnSpPr>
          <p:nvPr/>
        </p:nvCxnSpPr>
        <p:spPr>
          <a:xfrm flipV="1">
            <a:off x="1004386" y="2824221"/>
            <a:ext cx="2115670" cy="8516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3B8F40-944C-6BFF-EEC3-C7C79F80809E}"/>
              </a:ext>
            </a:extLst>
          </p:cNvPr>
          <p:cNvCxnSpPr>
            <a:cxnSpLocks/>
          </p:cNvCxnSpPr>
          <p:nvPr/>
        </p:nvCxnSpPr>
        <p:spPr>
          <a:xfrm>
            <a:off x="1013012" y="3684494"/>
            <a:ext cx="231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3E330C-39AE-49B7-1AD9-91EB732370F2}"/>
              </a:ext>
            </a:extLst>
          </p:cNvPr>
          <p:cNvCxnSpPr>
            <a:cxnSpLocks/>
          </p:cNvCxnSpPr>
          <p:nvPr/>
        </p:nvCxnSpPr>
        <p:spPr>
          <a:xfrm flipV="1">
            <a:off x="1013012" y="2579298"/>
            <a:ext cx="0" cy="11051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65C60D-BF95-37A4-3B8D-8CE443685473}"/>
              </a:ext>
            </a:extLst>
          </p:cNvPr>
          <p:cNvSpPr txBox="1"/>
          <p:nvPr/>
        </p:nvSpPr>
        <p:spPr>
          <a:xfrm>
            <a:off x="1826010" y="2650721"/>
            <a:ext cx="1000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 =74 N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4408098" y="733245"/>
                <a:ext cx="77839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find the horizontal component </a:t>
                </a:r>
                <a:r>
                  <a:rPr lang="en-US" sz="2800" i="1" dirty="0"/>
                  <a:t>x , use </a:t>
                </a:r>
                <a:r>
                  <a:rPr lang="en-US" sz="2800" i="1" dirty="0" err="1"/>
                  <a:t>Fx</a:t>
                </a:r>
                <a:r>
                  <a:rPr lang="en-US" sz="2800" i="1" dirty="0"/>
                  <a:t> = F s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i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98" y="733245"/>
                <a:ext cx="7783902" cy="523220"/>
              </a:xfrm>
              <a:prstGeom prst="rect">
                <a:avLst/>
              </a:prstGeom>
              <a:blipFill>
                <a:blip r:embed="rId3"/>
                <a:stretch>
                  <a:fillRect l="-1566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1B0D74A-326C-1CB6-1914-516295516113}"/>
              </a:ext>
            </a:extLst>
          </p:cNvPr>
          <p:cNvSpPr txBox="1"/>
          <p:nvPr/>
        </p:nvSpPr>
        <p:spPr>
          <a:xfrm>
            <a:off x="4485736" y="1518249"/>
            <a:ext cx="59781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Fx</a:t>
            </a:r>
            <a:r>
              <a:rPr lang="en-US" sz="2800" dirty="0"/>
              <a:t> = 74 </a:t>
            </a:r>
            <a:r>
              <a:rPr lang="en-US" sz="2800" i="1" dirty="0"/>
              <a:t>x sin(30)</a:t>
            </a:r>
          </a:p>
          <a:p>
            <a:r>
              <a:rPr lang="en-US" sz="2800" i="1" dirty="0"/>
              <a:t>     = 74 x  0.5 </a:t>
            </a:r>
            <a:br>
              <a:rPr lang="en-US" sz="2800" i="1" dirty="0"/>
            </a:br>
            <a:r>
              <a:rPr lang="en-US" sz="2800" i="1" dirty="0"/>
              <a:t>     = 37 N</a:t>
            </a:r>
          </a:p>
        </p:txBody>
      </p:sp>
    </p:spTree>
    <p:extLst>
      <p:ext uri="{BB962C8B-B14F-4D97-AF65-F5344CB8AC3E}">
        <p14:creationId xmlns:p14="http://schemas.microsoft.com/office/powerpoint/2010/main" val="56129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/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3D2EA28-F33A-C621-DF98-BC7F174B9168}"/>
              </a:ext>
            </a:extLst>
          </p:cNvPr>
          <p:cNvSpPr/>
          <p:nvPr/>
        </p:nvSpPr>
        <p:spPr>
          <a:xfrm>
            <a:off x="1224952" y="3579019"/>
            <a:ext cx="49018" cy="121713"/>
          </a:xfrm>
          <a:custGeom>
            <a:avLst/>
            <a:gdLst>
              <a:gd name="connsiteX0" fmla="*/ 94891 w 104021"/>
              <a:gd name="connsiteY0" fmla="*/ 319177 h 319177"/>
              <a:gd name="connsiteX1" fmla="*/ 94891 w 104021"/>
              <a:gd name="connsiteY1" fmla="*/ 120770 h 319177"/>
              <a:gd name="connsiteX2" fmla="*/ 0 w 104021"/>
              <a:gd name="connsiteY2" fmla="*/ 0 h 31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021" h="319177">
                <a:moveTo>
                  <a:pt x="94891" y="319177"/>
                </a:moveTo>
                <a:cubicBezTo>
                  <a:pt x="102798" y="246571"/>
                  <a:pt x="110706" y="173966"/>
                  <a:pt x="94891" y="120770"/>
                </a:cubicBezTo>
                <a:cubicBezTo>
                  <a:pt x="79076" y="67574"/>
                  <a:pt x="39538" y="33787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A211F5-BBC9-3EBD-ECAE-CC7380699CD4}"/>
              </a:ext>
            </a:extLst>
          </p:cNvPr>
          <p:cNvCxnSpPr>
            <a:cxnSpLocks/>
          </p:cNvCxnSpPr>
          <p:nvPr/>
        </p:nvCxnSpPr>
        <p:spPr>
          <a:xfrm flipV="1">
            <a:off x="1004386" y="2824221"/>
            <a:ext cx="2115670" cy="8516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3B8F40-944C-6BFF-EEC3-C7C79F80809E}"/>
              </a:ext>
            </a:extLst>
          </p:cNvPr>
          <p:cNvCxnSpPr>
            <a:cxnSpLocks/>
          </p:cNvCxnSpPr>
          <p:nvPr/>
        </p:nvCxnSpPr>
        <p:spPr>
          <a:xfrm>
            <a:off x="1013012" y="3684494"/>
            <a:ext cx="231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3E330C-39AE-49B7-1AD9-91EB732370F2}"/>
              </a:ext>
            </a:extLst>
          </p:cNvPr>
          <p:cNvCxnSpPr>
            <a:cxnSpLocks/>
          </p:cNvCxnSpPr>
          <p:nvPr/>
        </p:nvCxnSpPr>
        <p:spPr>
          <a:xfrm flipV="1">
            <a:off x="1013012" y="2579298"/>
            <a:ext cx="0" cy="11051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65C60D-BF95-37A4-3B8D-8CE443685473}"/>
              </a:ext>
            </a:extLst>
          </p:cNvPr>
          <p:cNvSpPr txBox="1"/>
          <p:nvPr/>
        </p:nvSpPr>
        <p:spPr>
          <a:xfrm>
            <a:off x="1826010" y="2650721"/>
            <a:ext cx="1000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 =74 N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4408098" y="733245"/>
                <a:ext cx="77839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find the horizontal component </a:t>
                </a:r>
                <a:r>
                  <a:rPr lang="en-US" sz="2800" i="1" dirty="0"/>
                  <a:t>x , use </a:t>
                </a:r>
                <a:r>
                  <a:rPr lang="en-US" sz="2800" i="1" dirty="0" err="1"/>
                  <a:t>Fx</a:t>
                </a:r>
                <a:r>
                  <a:rPr lang="en-US" sz="2800" i="1" dirty="0"/>
                  <a:t> = F s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i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98" y="733245"/>
                <a:ext cx="7783902" cy="523220"/>
              </a:xfrm>
              <a:prstGeom prst="rect">
                <a:avLst/>
              </a:prstGeom>
              <a:blipFill>
                <a:blip r:embed="rId3"/>
                <a:stretch>
                  <a:fillRect l="-1566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1B0D74A-326C-1CB6-1914-516295516113}"/>
              </a:ext>
            </a:extLst>
          </p:cNvPr>
          <p:cNvSpPr txBox="1"/>
          <p:nvPr/>
        </p:nvSpPr>
        <p:spPr>
          <a:xfrm>
            <a:off x="4485736" y="1518249"/>
            <a:ext cx="59781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Fx</a:t>
            </a:r>
            <a:r>
              <a:rPr lang="en-US" sz="2800" dirty="0"/>
              <a:t> = 74 </a:t>
            </a:r>
            <a:r>
              <a:rPr lang="en-US" sz="2800" i="1" dirty="0"/>
              <a:t>x sin(30)</a:t>
            </a:r>
          </a:p>
          <a:p>
            <a:r>
              <a:rPr lang="en-US" sz="2800" i="1" dirty="0"/>
              <a:t>     = 74 x  0.5 </a:t>
            </a:r>
            <a:br>
              <a:rPr lang="en-US" sz="2800" i="1" dirty="0"/>
            </a:br>
            <a:r>
              <a:rPr lang="en-US" sz="2800" i="1" dirty="0"/>
              <a:t>     = 37 N</a:t>
            </a:r>
          </a:p>
        </p:txBody>
      </p:sp>
    </p:spTree>
    <p:extLst>
      <p:ext uri="{BB962C8B-B14F-4D97-AF65-F5344CB8AC3E}">
        <p14:creationId xmlns:p14="http://schemas.microsoft.com/office/powerpoint/2010/main" val="156324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/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3D2EA28-F33A-C621-DF98-BC7F174B9168}"/>
              </a:ext>
            </a:extLst>
          </p:cNvPr>
          <p:cNvSpPr/>
          <p:nvPr/>
        </p:nvSpPr>
        <p:spPr>
          <a:xfrm>
            <a:off x="1224952" y="3579019"/>
            <a:ext cx="49018" cy="121713"/>
          </a:xfrm>
          <a:custGeom>
            <a:avLst/>
            <a:gdLst>
              <a:gd name="connsiteX0" fmla="*/ 94891 w 104021"/>
              <a:gd name="connsiteY0" fmla="*/ 319177 h 319177"/>
              <a:gd name="connsiteX1" fmla="*/ 94891 w 104021"/>
              <a:gd name="connsiteY1" fmla="*/ 120770 h 319177"/>
              <a:gd name="connsiteX2" fmla="*/ 0 w 104021"/>
              <a:gd name="connsiteY2" fmla="*/ 0 h 31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021" h="319177">
                <a:moveTo>
                  <a:pt x="94891" y="319177"/>
                </a:moveTo>
                <a:cubicBezTo>
                  <a:pt x="102798" y="246571"/>
                  <a:pt x="110706" y="173966"/>
                  <a:pt x="94891" y="120770"/>
                </a:cubicBezTo>
                <a:cubicBezTo>
                  <a:pt x="79076" y="67574"/>
                  <a:pt x="39538" y="33787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A211F5-BBC9-3EBD-ECAE-CC7380699CD4}"/>
              </a:ext>
            </a:extLst>
          </p:cNvPr>
          <p:cNvCxnSpPr>
            <a:cxnSpLocks/>
          </p:cNvCxnSpPr>
          <p:nvPr/>
        </p:nvCxnSpPr>
        <p:spPr>
          <a:xfrm flipV="1">
            <a:off x="1004386" y="2824221"/>
            <a:ext cx="2115670" cy="8516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3B8F40-944C-6BFF-EEC3-C7C79F80809E}"/>
              </a:ext>
            </a:extLst>
          </p:cNvPr>
          <p:cNvCxnSpPr>
            <a:cxnSpLocks/>
          </p:cNvCxnSpPr>
          <p:nvPr/>
        </p:nvCxnSpPr>
        <p:spPr>
          <a:xfrm>
            <a:off x="1013012" y="3684494"/>
            <a:ext cx="23167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3E330C-39AE-49B7-1AD9-91EB732370F2}"/>
              </a:ext>
            </a:extLst>
          </p:cNvPr>
          <p:cNvCxnSpPr>
            <a:cxnSpLocks/>
          </p:cNvCxnSpPr>
          <p:nvPr/>
        </p:nvCxnSpPr>
        <p:spPr>
          <a:xfrm flipV="1">
            <a:off x="1013012" y="2579298"/>
            <a:ext cx="0" cy="11051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65C60D-BF95-37A4-3B8D-8CE443685473}"/>
              </a:ext>
            </a:extLst>
          </p:cNvPr>
          <p:cNvSpPr txBox="1"/>
          <p:nvPr/>
        </p:nvSpPr>
        <p:spPr>
          <a:xfrm>
            <a:off x="1826010" y="2650721"/>
            <a:ext cx="1000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 =74 N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4408097" y="733245"/>
                <a:ext cx="78696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find the horizontal component </a:t>
                </a:r>
                <a:r>
                  <a:rPr lang="en-US" sz="2800" i="1" dirty="0"/>
                  <a:t>x , use </a:t>
                </a:r>
                <a:r>
                  <a:rPr lang="en-US" sz="2800" i="1" dirty="0" err="1"/>
                  <a:t>Fx</a:t>
                </a:r>
                <a:r>
                  <a:rPr lang="en-US" sz="2800" i="1" dirty="0"/>
                  <a:t> = F s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i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97" y="733245"/>
                <a:ext cx="7869627" cy="523220"/>
              </a:xfrm>
              <a:prstGeom prst="rect">
                <a:avLst/>
              </a:prstGeom>
              <a:blipFill>
                <a:blip r:embed="rId3"/>
                <a:stretch>
                  <a:fillRect l="-1549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1B0D74A-326C-1CB6-1914-516295516113}"/>
              </a:ext>
            </a:extLst>
          </p:cNvPr>
          <p:cNvSpPr txBox="1"/>
          <p:nvPr/>
        </p:nvSpPr>
        <p:spPr>
          <a:xfrm>
            <a:off x="5353858" y="1309746"/>
            <a:ext cx="5978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Fx</a:t>
            </a:r>
            <a:r>
              <a:rPr lang="en-US" dirty="0"/>
              <a:t> = 74 </a:t>
            </a:r>
            <a:r>
              <a:rPr lang="en-US" i="1" dirty="0"/>
              <a:t>x sin(30)</a:t>
            </a:r>
          </a:p>
          <a:p>
            <a:r>
              <a:rPr lang="en-US" i="1" dirty="0"/>
              <a:t>     = 74 x  0.5 </a:t>
            </a:r>
            <a:br>
              <a:rPr lang="en-US" i="1" dirty="0"/>
            </a:br>
            <a:r>
              <a:rPr lang="en-US" i="1" dirty="0"/>
              <a:t>     = 37 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CA52EE-9ED0-BED5-B104-CC229AEA9C71}"/>
                  </a:ext>
                </a:extLst>
              </p:cNvPr>
              <p:cNvSpPr txBox="1"/>
              <p:nvPr/>
            </p:nvSpPr>
            <p:spPr>
              <a:xfrm>
                <a:off x="4408098" y="3209687"/>
                <a:ext cx="76505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find the vertical component </a:t>
                </a:r>
                <a:r>
                  <a:rPr lang="en-US" sz="2800" i="1" dirty="0"/>
                  <a:t>x , use </a:t>
                </a:r>
                <a:r>
                  <a:rPr lang="en-US" sz="2800" i="1" dirty="0" err="1"/>
                  <a:t>Fx</a:t>
                </a:r>
                <a:r>
                  <a:rPr lang="en-US" sz="2800" i="1" dirty="0"/>
                  <a:t> = F c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i="1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CA52EE-9ED0-BED5-B104-CC229AEA9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98" y="3209687"/>
                <a:ext cx="7650552" cy="523220"/>
              </a:xfrm>
              <a:prstGeom prst="rect">
                <a:avLst/>
              </a:prstGeom>
              <a:blipFill>
                <a:blip r:embed="rId4"/>
                <a:stretch>
                  <a:fillRect l="-1594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657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/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CA7BDC-A85F-C0C0-7B57-7A1E1FC63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718" y="3335926"/>
                <a:ext cx="175763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3D2EA28-F33A-C621-DF98-BC7F174B9168}"/>
              </a:ext>
            </a:extLst>
          </p:cNvPr>
          <p:cNvSpPr/>
          <p:nvPr/>
        </p:nvSpPr>
        <p:spPr>
          <a:xfrm>
            <a:off x="1224952" y="3579019"/>
            <a:ext cx="49018" cy="121713"/>
          </a:xfrm>
          <a:custGeom>
            <a:avLst/>
            <a:gdLst>
              <a:gd name="connsiteX0" fmla="*/ 94891 w 104021"/>
              <a:gd name="connsiteY0" fmla="*/ 319177 h 319177"/>
              <a:gd name="connsiteX1" fmla="*/ 94891 w 104021"/>
              <a:gd name="connsiteY1" fmla="*/ 120770 h 319177"/>
              <a:gd name="connsiteX2" fmla="*/ 0 w 104021"/>
              <a:gd name="connsiteY2" fmla="*/ 0 h 31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021" h="319177">
                <a:moveTo>
                  <a:pt x="94891" y="319177"/>
                </a:moveTo>
                <a:cubicBezTo>
                  <a:pt x="102798" y="246571"/>
                  <a:pt x="110706" y="173966"/>
                  <a:pt x="94891" y="120770"/>
                </a:cubicBezTo>
                <a:cubicBezTo>
                  <a:pt x="79076" y="67574"/>
                  <a:pt x="39538" y="33787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A211F5-BBC9-3EBD-ECAE-CC7380699CD4}"/>
              </a:ext>
            </a:extLst>
          </p:cNvPr>
          <p:cNvCxnSpPr>
            <a:cxnSpLocks/>
          </p:cNvCxnSpPr>
          <p:nvPr/>
        </p:nvCxnSpPr>
        <p:spPr>
          <a:xfrm flipV="1">
            <a:off x="1004386" y="2824221"/>
            <a:ext cx="2115670" cy="8516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3B8F40-944C-6BFF-EEC3-C7C79F80809E}"/>
              </a:ext>
            </a:extLst>
          </p:cNvPr>
          <p:cNvCxnSpPr>
            <a:cxnSpLocks/>
          </p:cNvCxnSpPr>
          <p:nvPr/>
        </p:nvCxnSpPr>
        <p:spPr>
          <a:xfrm>
            <a:off x="1013012" y="3684494"/>
            <a:ext cx="2316784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3E330C-39AE-49B7-1AD9-91EB732370F2}"/>
              </a:ext>
            </a:extLst>
          </p:cNvPr>
          <p:cNvCxnSpPr>
            <a:cxnSpLocks/>
          </p:cNvCxnSpPr>
          <p:nvPr/>
        </p:nvCxnSpPr>
        <p:spPr>
          <a:xfrm flipV="1">
            <a:off x="1013012" y="2579298"/>
            <a:ext cx="0" cy="110519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765C60D-BF95-37A4-3B8D-8CE443685473}"/>
              </a:ext>
            </a:extLst>
          </p:cNvPr>
          <p:cNvSpPr txBox="1"/>
          <p:nvPr/>
        </p:nvSpPr>
        <p:spPr>
          <a:xfrm>
            <a:off x="1826010" y="2650721"/>
            <a:ext cx="1000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 =74 N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4408098" y="733245"/>
                <a:ext cx="79744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find the horizontal component </a:t>
                </a:r>
                <a:r>
                  <a:rPr lang="en-US" sz="2800" i="1" dirty="0"/>
                  <a:t>x , use </a:t>
                </a:r>
                <a:r>
                  <a:rPr lang="en-US" sz="2800" i="1" dirty="0" err="1"/>
                  <a:t>Fx</a:t>
                </a:r>
                <a:r>
                  <a:rPr lang="en-US" sz="2800" i="1" dirty="0"/>
                  <a:t> = F s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i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98" y="733245"/>
                <a:ext cx="7974402" cy="523220"/>
              </a:xfrm>
              <a:prstGeom prst="rect">
                <a:avLst/>
              </a:prstGeom>
              <a:blipFill>
                <a:blip r:embed="rId3"/>
                <a:stretch>
                  <a:fillRect l="-1529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1B0D74A-326C-1CB6-1914-516295516113}"/>
              </a:ext>
            </a:extLst>
          </p:cNvPr>
          <p:cNvSpPr txBox="1"/>
          <p:nvPr/>
        </p:nvSpPr>
        <p:spPr>
          <a:xfrm>
            <a:off x="4485735" y="1518249"/>
            <a:ext cx="7675361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err="1"/>
              <a:t>Fx</a:t>
            </a:r>
            <a:r>
              <a:rPr lang="en-US" sz="2800" dirty="0"/>
              <a:t> = 74 </a:t>
            </a:r>
            <a:r>
              <a:rPr lang="en-US" sz="2800" i="1" dirty="0"/>
              <a:t>x sin(30)</a:t>
            </a:r>
          </a:p>
          <a:p>
            <a:r>
              <a:rPr lang="en-US" sz="2800" i="1" dirty="0"/>
              <a:t>     = 74 x  0.5 </a:t>
            </a:r>
            <a:br>
              <a:rPr lang="en-US" sz="2800" i="1" dirty="0"/>
            </a:b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</a:rPr>
              <a:t>= 37 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CA52EE-9ED0-BED5-B104-CC229AEA9C71}"/>
                  </a:ext>
                </a:extLst>
              </p:cNvPr>
              <p:cNvSpPr txBox="1"/>
              <p:nvPr/>
            </p:nvSpPr>
            <p:spPr>
              <a:xfrm>
                <a:off x="4408098" y="3209687"/>
                <a:ext cx="797440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To find the Vertical component </a:t>
                </a:r>
                <a:r>
                  <a:rPr lang="en-US" sz="2800" i="1" dirty="0"/>
                  <a:t>x , use </a:t>
                </a:r>
                <a:r>
                  <a:rPr lang="en-US" sz="2800" i="1" dirty="0" err="1"/>
                  <a:t>Fx</a:t>
                </a:r>
                <a:r>
                  <a:rPr lang="en-US" sz="2800" i="1" dirty="0"/>
                  <a:t> = F c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𝑜𝑠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800" i="1" dirty="0">
                  <a:ea typeface="Cambria Math" panose="02040503050406030204" pitchFamily="18" charset="0"/>
                </a:endParaRPr>
              </a:p>
              <a:p>
                <a:br>
                  <a:rPr lang="en-US" sz="2800" i="1" dirty="0"/>
                </a:br>
                <a:r>
                  <a:rPr lang="en-US" sz="2800" i="1" dirty="0" err="1"/>
                  <a:t>Fy</a:t>
                </a:r>
                <a:r>
                  <a:rPr lang="en-US" sz="2800" i="1" dirty="0"/>
                  <a:t> = 74 x cos(30) </a:t>
                </a:r>
                <a:br>
                  <a:rPr lang="en-US" sz="2800" i="1" dirty="0"/>
                </a:br>
                <a:r>
                  <a:rPr lang="en-US" sz="2800" i="1" dirty="0"/>
                  <a:t>     = 74 * 0.866 </a:t>
                </a:r>
                <a:br>
                  <a:rPr lang="en-US" sz="2800" i="1" dirty="0"/>
                </a:br>
                <a:r>
                  <a:rPr lang="en-US" sz="2800" i="1" dirty="0"/>
                  <a:t>     =</a:t>
                </a:r>
                <a:r>
                  <a:rPr lang="en-US" sz="2800" b="1" i="1" dirty="0">
                    <a:solidFill>
                      <a:srgbClr val="7030A0"/>
                    </a:solidFill>
                  </a:rPr>
                  <a:t> 64 N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CA52EE-9ED0-BED5-B104-CC229AEA9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098" y="3209687"/>
                <a:ext cx="7974402" cy="2246769"/>
              </a:xfrm>
              <a:prstGeom prst="rect">
                <a:avLst/>
              </a:prstGeom>
              <a:blipFill>
                <a:blip r:embed="rId4"/>
                <a:stretch>
                  <a:fillRect l="-1529" t="-2717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9F9069-27F8-EEB1-07E9-CA633E574B9F}"/>
                  </a:ext>
                </a:extLst>
              </p:cNvPr>
              <p:cNvSpPr txBox="1"/>
              <p:nvPr/>
            </p:nvSpPr>
            <p:spPr>
              <a:xfrm>
                <a:off x="1572884" y="3847631"/>
                <a:ext cx="1757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C9F9069-27F8-EEB1-07E9-CA633E574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884" y="3847631"/>
                <a:ext cx="17576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2E3046-9460-AEEB-9A47-CD1473A660D3}"/>
                  </a:ext>
                </a:extLst>
              </p:cNvPr>
              <p:cNvSpPr txBox="1"/>
              <p:nvPr/>
            </p:nvSpPr>
            <p:spPr>
              <a:xfrm>
                <a:off x="-340848" y="2879844"/>
                <a:ext cx="1757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E2E3046-9460-AEEB-9A47-CD1473A66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0848" y="2879844"/>
                <a:ext cx="175763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023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A257E56-DDD6-1B98-7683-077164C54671}"/>
              </a:ext>
            </a:extLst>
          </p:cNvPr>
          <p:cNvSpPr txBox="1">
            <a:spLocks/>
          </p:cNvSpPr>
          <p:nvPr/>
        </p:nvSpPr>
        <p:spPr>
          <a:xfrm>
            <a:off x="8965" y="1774"/>
            <a:ext cx="3039035" cy="9126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latin typeface="+mn-lt"/>
                <a:cs typeface="Akhbar MT" pitchFamily="2" charset="-78"/>
              </a:rPr>
              <a:t>Resolving vectors	</a:t>
            </a:r>
            <a:r>
              <a:rPr lang="en-US" sz="4800" b="1" baseline="-25000" dirty="0">
                <a:solidFill>
                  <a:srgbClr val="FFFF00"/>
                </a:solidFill>
                <a:latin typeface="+mn-lt"/>
                <a:cs typeface="Akhbar MT" pitchFamily="2" charset="-78"/>
              </a:rPr>
              <a:t>p32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/>
              <p:nvPr/>
            </p:nvSpPr>
            <p:spPr>
              <a:xfrm>
                <a:off x="931653" y="1069286"/>
                <a:ext cx="1034307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Example: </a:t>
                </a:r>
                <a:r>
                  <a:rPr lang="en-US" i="1" dirty="0"/>
                  <a:t>a cannon shoots a pumpkin at an angle of 40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i="1" dirty="0"/>
                  <a:t> with a velocity of 18 m/s , calculate:</a:t>
                </a:r>
                <a:br>
                  <a:rPr lang="en-US" i="1" dirty="0"/>
                </a:br>
                <a:r>
                  <a:rPr lang="en-US" i="1" dirty="0"/>
                  <a:t>- its horizontal velocity</a:t>
                </a:r>
                <a:br>
                  <a:rPr lang="en-US" i="1" dirty="0"/>
                </a:br>
                <a:r>
                  <a:rPr lang="en-US" i="1" dirty="0"/>
                  <a:t>- its vertical velocity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79DD50-1568-7038-2CD1-85CF39F41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53" y="1069286"/>
                <a:ext cx="10343072" cy="923330"/>
              </a:xfrm>
              <a:prstGeom prst="rect">
                <a:avLst/>
              </a:prstGeom>
              <a:blipFill>
                <a:blip r:embed="rId2"/>
                <a:stretch>
                  <a:fillRect l="-530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48AEBEA-593B-C347-6360-31B82C462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587" y="2424502"/>
            <a:ext cx="6600825" cy="3609975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79D560C4-63F8-6D25-3567-7201FFAD0336}"/>
              </a:ext>
            </a:extLst>
          </p:cNvPr>
          <p:cNvCxnSpPr>
            <a:cxnSpLocks/>
          </p:cNvCxnSpPr>
          <p:nvPr/>
        </p:nvCxnSpPr>
        <p:spPr>
          <a:xfrm>
            <a:off x="4118522" y="5685823"/>
            <a:ext cx="4663169" cy="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F73D7CE-82D7-CE3F-89D1-B1F2440FCEC6}"/>
              </a:ext>
            </a:extLst>
          </p:cNvPr>
          <p:cNvCxnSpPr>
            <a:cxnSpLocks/>
          </p:cNvCxnSpPr>
          <p:nvPr/>
        </p:nvCxnSpPr>
        <p:spPr>
          <a:xfrm flipV="1">
            <a:off x="4118522" y="3847381"/>
            <a:ext cx="3645252" cy="183844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7F02626-CF0F-2985-47AD-65AC387C9AD0}"/>
              </a:ext>
            </a:extLst>
          </p:cNvPr>
          <p:cNvCxnSpPr>
            <a:cxnSpLocks/>
          </p:cNvCxnSpPr>
          <p:nvPr/>
        </p:nvCxnSpPr>
        <p:spPr>
          <a:xfrm flipV="1">
            <a:off x="4127996" y="3717985"/>
            <a:ext cx="0" cy="1967838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297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528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71</cp:revision>
  <dcterms:created xsi:type="dcterms:W3CDTF">2023-09-18T18:54:26Z</dcterms:created>
  <dcterms:modified xsi:type="dcterms:W3CDTF">2023-09-20T20:48:29Z</dcterms:modified>
</cp:coreProperties>
</file>