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1" r:id="rId4"/>
    <p:sldId id="260" r:id="rId5"/>
    <p:sldId id="265" r:id="rId6"/>
    <p:sldId id="268" r:id="rId7"/>
    <p:sldId id="266" r:id="rId8"/>
    <p:sldId id="262" r:id="rId9"/>
    <p:sldId id="263" r:id="rId10"/>
    <p:sldId id="269" r:id="rId11"/>
    <p:sldId id="27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145" autoAdjust="0"/>
  </p:normalViewPr>
  <p:slideViewPr>
    <p:cSldViewPr snapToGrid="0">
      <p:cViewPr varScale="1">
        <p:scale>
          <a:sx n="69" d="100"/>
          <a:sy n="69" d="100"/>
        </p:scale>
        <p:origin x="11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A6FC-4D7E-4072-BAD5-39A8236F81A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5759-A1A2-437D-8EC7-6F72847A2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Light refracts because the speed in the more optically dense medium is slower,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56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n = c/ v , and v = </a:t>
            </a:r>
            <a:r>
              <a:rPr lang="en-US" dirty="0" err="1"/>
              <a:t>flambda</a:t>
            </a:r>
            <a:r>
              <a:rPr lang="en-US" dirty="0"/>
              <a:t> . Using cross multiplication, we can relate the wavelength of light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0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n = c/ v , and v = </a:t>
            </a:r>
            <a:r>
              <a:rPr lang="en-US" dirty="0" err="1"/>
              <a:t>flambda</a:t>
            </a:r>
            <a:r>
              <a:rPr lang="en-US" dirty="0"/>
              <a:t> . Using cross multiplication, we can relate the wavelength of light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81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n = c/ v , and v = </a:t>
            </a:r>
            <a:r>
              <a:rPr lang="en-US" dirty="0" err="1"/>
              <a:t>flambda</a:t>
            </a:r>
            <a:r>
              <a:rPr lang="en-US" dirty="0"/>
              <a:t> . Using cross multiplication, we can relate the wavelength of light with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Called </a:t>
            </a:r>
            <a:r>
              <a:rPr lang="en-US" dirty="0" err="1"/>
              <a:t>snell’s</a:t>
            </a:r>
            <a:r>
              <a:rPr lang="en-US" dirty="0"/>
              <a:t>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8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gap is the same size as the wavelength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gap is the same size as the wavelength.</a:t>
            </a:r>
          </a:p>
          <a:p>
            <a:endParaRPr lang="en-US" dirty="0"/>
          </a:p>
          <a:p>
            <a:r>
              <a:rPr lang="en-US" dirty="0"/>
              <a:t>V = f/ lambda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6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4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becomes slower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MUST WRITE THIS IN THEIR NOTES</a:t>
            </a:r>
          </a:p>
          <a:p>
            <a:endParaRPr lang="en-US" dirty="0"/>
          </a:p>
          <a:p>
            <a:r>
              <a:rPr lang="en-US" dirty="0"/>
              <a:t>Light usually bends inwards when going from lower to higher density media, outward from higher to lower density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* sin 60 = sin40 * n2</a:t>
            </a:r>
          </a:p>
          <a:p>
            <a:endParaRPr lang="en-US" dirty="0"/>
          </a:p>
          <a:p>
            <a:r>
              <a:rPr lang="en-US" dirty="0"/>
              <a:t>1.33</a:t>
            </a:r>
          </a:p>
          <a:p>
            <a:endParaRPr lang="en-US" dirty="0"/>
          </a:p>
          <a:p>
            <a:r>
              <a:rPr lang="en-US" dirty="0"/>
              <a:t>Light usually bends inwards when going from lower to higher density media, outward from higher to lower density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6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checkpoint questions first after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C5759-A1A2-437D-8EC7-6F72847A2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2F80-2C67-9210-4942-1BF731F6A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74B75-BF4B-957C-8661-5070D2C8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3043-64EF-ECDA-F401-97C04E3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33596-CE38-8D71-7A52-73FEC066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9510A-5974-94B8-1E20-44ECF4B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0335-73F6-6E60-4086-78AB1D32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778DD-460A-061C-A11E-C686AC171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A3291-4405-D313-0BCF-B4DA44F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6502C-1BF9-6DE0-71A3-140E46DF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7895-741E-0121-D67A-AA734CFC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D2CE4-7F5A-97CB-5BD0-5F822F59D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9A7D2-582A-577E-B18C-C9294B5CD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561C-87F7-CC07-01E5-D2DE8175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1A18-ACFD-EF5E-9B96-E93012AA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EBD8-8E94-A454-BFB0-4D0C43BC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CAEA-7587-F0EA-5D43-E51B8FA8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B7E7-E1A3-1FED-3235-C8AF03EC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99DDC-A2A9-A602-6C2F-5A867939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8BC0-6545-FAD1-29FD-32D3108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3621-2B15-014B-CD7E-BDE6779A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2866-0C59-683F-7127-0DD281AC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72EA4-3782-C210-CA41-324BD549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9EBE5-2B28-018F-C7FC-85B44710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CE61-8F5F-DC23-2D3C-B857AAD2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5966-6FDE-2649-D941-21C0C72C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3B88-8D5F-B91C-8467-F4E2328E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3054-0C59-5E81-BF7F-2620FB5E5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86F64-B23A-14CF-4FB3-7B42D6420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7BB8-3976-6222-3DE9-14F07CF1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BE21C-B7B4-3961-8986-E77A5F21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4B890-FB14-51FE-56D0-A9CDAC3C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0849-EC4B-E45A-B712-1418F345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278B4-E8DC-BBAE-DAD6-D45A43C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D6F66-6942-65B5-C7BF-822AD9026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3BF66-681D-F397-88AF-0B50F0321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FED292-5EE9-B6A4-218D-8606D0FE7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5B3659-04E2-5853-FE37-84089FE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B7DF6-4BB0-C3D3-3F4F-077B5C05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112C03-9B9D-9784-ADE1-F5E087F5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C60A-1242-232C-D6E4-708451B5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4DEF0A-0494-E58C-41E0-56FEC212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A7D77-B0EF-E72F-C4A3-B5012897F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4919E-CAF1-0C11-200C-ECFA70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2FB3C-E5E9-0F53-2EE3-968460B8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F6D2D-A57B-90FD-AF3B-352D14AA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5623-8D0E-F3F0-8AEE-2750495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158C-9DD7-CA4F-DF20-66B73F69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F642-621B-6B3B-A3AE-4A962ED5D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5C944-C946-3CEF-9B38-3246A56D9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9264-14F6-0495-8077-FB2C3B70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E1382-11BB-C114-3D6E-9CE95EA0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14613-E6FF-3B7B-8FBD-BADE7ADB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E76BE-4E26-2A33-6CB9-66084935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A7038-3CD8-80FD-386A-960218C2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85B54-08DC-F0B5-D94A-90E93410F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601D-35E8-5BB5-7CBD-651B11F1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08564-25AD-DE7B-7F21-A9E68511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370E5-E84D-B2C3-2858-F6B8ED8D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364C3-C011-1D2F-5CAA-173CE8E7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64B72-EC7C-0E3D-341A-E04CB30B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9DCD1-5264-069E-FCCC-BEA559AD6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8647-96B4-46C5-8B78-8B358D64764D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BDA19-BFC5-5F6E-298D-D6EDA4532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B0A0-76A8-196E-0D72-5B8A85C5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3A55-9210-48F4-9383-4F694D53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7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chart-studio.plotly.com/~timtjtim/51.embed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Refraction: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change in direction of light as it passes between media of different optical densities</a:t>
                </a:r>
              </a:p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Light bends direction as it moves from different density media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 = speed of light in vacuum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m/s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8902FD9-3B00-8C64-6E77-8C2B1E4BB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988" y="3967162"/>
            <a:ext cx="4608012" cy="28908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0BD8D-07B1-8F1F-07F0-7DB08DB5F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013" y="4248035"/>
            <a:ext cx="2781300" cy="2543175"/>
          </a:xfrm>
          <a:prstGeom prst="rect">
            <a:avLst/>
          </a:prstGeom>
        </p:spPr>
      </p:pic>
      <p:pic>
        <p:nvPicPr>
          <p:cNvPr id="1026" name="Picture 2" descr="Explained! Refraction of light, How does refraction work with examples">
            <a:extLst>
              <a:ext uri="{FF2B5EF4-FFF2-40B4-BE49-F238E27FC236}">
                <a16:creationId xmlns:a16="http://schemas.microsoft.com/office/drawing/2014/main" id="{D8E53081-9254-5561-7240-FB2B3656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" y="4292776"/>
            <a:ext cx="4225503" cy="24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5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Assumptions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27D288-41FA-2013-43B5-B6888B5D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Diffraction angle is measured from the normal line, not the horizontal surface</a:t>
            </a:r>
          </a:p>
          <a:p>
            <a:r>
              <a:rPr lang="en-US" dirty="0"/>
              <a:t>The light rays are assumed to be parallel and with the same frequency</a:t>
            </a:r>
          </a:p>
          <a:p>
            <a:r>
              <a:rPr lang="en-US" dirty="0"/>
              <a:t>Air has index of refraction = 1 </a:t>
            </a:r>
          </a:p>
          <a:p>
            <a:r>
              <a:rPr lang="en-US" dirty="0"/>
              <a:t>Mediums are truly transparent</a:t>
            </a:r>
          </a:p>
        </p:txBody>
      </p:sp>
    </p:spTree>
    <p:extLst>
      <p:ext uri="{BB962C8B-B14F-4D97-AF65-F5344CB8AC3E}">
        <p14:creationId xmlns:p14="http://schemas.microsoft.com/office/powerpoint/2010/main" val="196633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Assumptions: how do we reduce measurement errors in practical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27D288-41FA-2013-43B5-B6888B5D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accurate instruments</a:t>
            </a:r>
          </a:p>
          <a:p>
            <a:r>
              <a:rPr lang="en-US" dirty="0"/>
              <a:t>Use a consistent coherent light source (example, a laser)</a:t>
            </a:r>
          </a:p>
          <a:p>
            <a:r>
              <a:rPr lang="en-US" dirty="0"/>
              <a:t>Repeat measurements several times</a:t>
            </a:r>
          </a:p>
          <a:p>
            <a:r>
              <a:rPr lang="en-US" dirty="0"/>
              <a:t>Reduce vibration</a:t>
            </a:r>
          </a:p>
          <a:p>
            <a:r>
              <a:rPr lang="en-US" dirty="0"/>
              <a:t>Measure in a dark room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241DA-7923-852C-4BFA-19B256665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6342">
            <a:off x="9032726" y="4063264"/>
            <a:ext cx="2968849" cy="19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27D288-41FA-2013-43B5-B6888B5D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dispersion through a prism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9907E-6C59-AA0D-8AFA-5A5573523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4215626"/>
            <a:ext cx="5391150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688E4-98AA-9E7C-ECA9-AB6BBB56B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84" y="3623682"/>
            <a:ext cx="4823902" cy="11838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43602D-49F7-8FA9-D7AC-3A665C937666}"/>
                  </a:ext>
                </a:extLst>
              </p:cNvPr>
              <p:cNvSpPr txBox="1"/>
              <p:nvPr/>
            </p:nvSpPr>
            <p:spPr>
              <a:xfrm>
                <a:off x="-150541" y="2486464"/>
                <a:ext cx="7108901" cy="567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𝑠𝑖𝑛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𝑠𝑖𝑛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43602D-49F7-8FA9-D7AC-3A665C93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541" y="2486464"/>
                <a:ext cx="7108901" cy="567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1EB1357-4B4B-0E6B-E812-1F483AE15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05" y="5170506"/>
            <a:ext cx="2534781" cy="10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3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</p:spPr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Refraction: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change in direction of light as it passes between media of different optical densities because its speed changes. </a:t>
                </a:r>
              </a:p>
              <a:p>
                <a:pPr lvl="1"/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c = speed of light in vacuum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m/s </a:t>
                </a:r>
              </a:p>
              <a:p>
                <a:pPr lvl="1"/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𝑠𝑖𝑛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𝑠𝑖𝑛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  <a:blipFill>
                <a:blip r:embed="rId3"/>
                <a:stretch>
                  <a:fillRect l="-973" t="-2381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37F69397-FC60-2E2F-1E28-22DC639487AB}"/>
              </a:ext>
            </a:extLst>
          </p:cNvPr>
          <p:cNvSpPr/>
          <p:nvPr/>
        </p:nvSpPr>
        <p:spPr>
          <a:xfrm>
            <a:off x="838200" y="4444806"/>
            <a:ext cx="3389971" cy="646770"/>
          </a:xfrm>
          <a:prstGeom prst="wedgeRectCallout">
            <a:avLst>
              <a:gd name="adj1" fmla="val 45614"/>
              <a:gd name="adj2" fmla="val -12198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Index of refraction of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medium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497172C-29C6-68E8-B0F4-B6B7934B905C}"/>
              </a:ext>
            </a:extLst>
          </p:cNvPr>
          <p:cNvSpPr/>
          <p:nvPr/>
        </p:nvSpPr>
        <p:spPr>
          <a:xfrm>
            <a:off x="4966009" y="4555796"/>
            <a:ext cx="3389971" cy="646770"/>
          </a:xfrm>
          <a:prstGeom prst="wedgeRectCallout">
            <a:avLst>
              <a:gd name="adj1" fmla="val -768"/>
              <a:gd name="adj2" fmla="val -11681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Index of refraction of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medium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EE9A61C9-A827-063B-D63B-5E31BE9AB14D}"/>
              </a:ext>
            </a:extLst>
          </p:cNvPr>
          <p:cNvSpPr/>
          <p:nvPr/>
        </p:nvSpPr>
        <p:spPr>
          <a:xfrm>
            <a:off x="8456342" y="3677909"/>
            <a:ext cx="3389971" cy="646770"/>
          </a:xfrm>
          <a:prstGeom prst="wedgeRectCallout">
            <a:avLst>
              <a:gd name="adj1" fmla="val -63268"/>
              <a:gd name="adj2" fmla="val 4870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Sin of the angle of refraction</a:t>
            </a:r>
          </a:p>
        </p:txBody>
      </p:sp>
    </p:spTree>
    <p:extLst>
      <p:ext uri="{BB962C8B-B14F-4D97-AF65-F5344CB8AC3E}">
        <p14:creationId xmlns:p14="http://schemas.microsoft.com/office/powerpoint/2010/main" val="425483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</p:spPr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Refraction: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change in direction of light as it passes between media of different optical densities</a:t>
                </a:r>
              </a:p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Index of refraction: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how much slower the light is in that medium compared to vacuum.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br>
                  <a:rPr lang="en-US" sz="3600" b="0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36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𝑠𝑝𝑒𝑒𝑑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𝑜𝑓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𝑙𝑖𝑔h𝑡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𝑖𝑛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𝑣𝑎𝑐𝑢𝑢𝑚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𝑠𝑝𝑒𝑒𝑑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𝑜𝑓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𝑙𝑖𝑔h𝑡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𝑖𝑛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𝑚𝑒𝑑𝑖𝑢𝑚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b/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b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𝑠𝑝𝑒𝑒𝑑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𝑜𝑓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𝑙𝑖𝑔h𝑡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𝑖𝑛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𝑚𝑒𝑑𝑖𝑢𝑚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  <a:blipFill>
                <a:blip r:embed="rId3"/>
                <a:stretch>
                  <a:fillRect l="-1514" t="-2381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57D52-12A4-C501-B0F4-3AD44E1E80CD}"/>
              </a:ext>
            </a:extLst>
          </p:cNvPr>
          <p:cNvSpPr txBox="1"/>
          <p:nvPr/>
        </p:nvSpPr>
        <p:spPr>
          <a:xfrm>
            <a:off x="715537" y="6173273"/>
            <a:ext cx="427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*n can’t be smaller than 1.00</a:t>
            </a:r>
          </a:p>
        </p:txBody>
      </p:sp>
    </p:spTree>
    <p:extLst>
      <p:ext uri="{BB962C8B-B14F-4D97-AF65-F5344CB8AC3E}">
        <p14:creationId xmlns:p14="http://schemas.microsoft.com/office/powerpoint/2010/main" val="271283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</p:spPr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Refraction: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The change in direction of light as it passes between media of different optical densities</a:t>
                </a:r>
              </a:p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Index of refraction: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how much slower the light is in that medium compared to vacuum.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br>
                  <a:rPr lang="en-US" sz="3600" b="0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36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𝑠𝑝𝑒𝑒𝑑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𝑜𝑓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𝑙𝑖𝑔h𝑡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𝑣𝑎𝑐𝑢𝑢𝑚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𝑠𝑝𝑒𝑒𝑑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𝑜𝑓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𝑙𝑖𝑔h𝑡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𝑚𝑒𝑑𝑖𝑢𝑚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  <a:blipFill>
                <a:blip r:embed="rId3"/>
                <a:stretch>
                  <a:fillRect l="-1514" t="-2381" r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he speed of light is in different optical media.">
            <a:extLst>
              <a:ext uri="{FF2B5EF4-FFF2-40B4-BE49-F238E27FC236}">
                <a16:creationId xmlns:a16="http://schemas.microsoft.com/office/drawing/2014/main" id="{4189AC4B-C47E-3083-F6D4-FB52DB0A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6321" r="7185" b="5709"/>
          <a:stretch/>
        </p:blipFill>
        <p:spPr bwMode="auto">
          <a:xfrm>
            <a:off x="7081023" y="3429000"/>
            <a:ext cx="5029201" cy="29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1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</p:spPr>
            <p:txBody>
              <a:bodyPr/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Optical density = Index of refraction: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is how much slower the light is in that medium compared to vacuum.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br>
                  <a:rPr lang="en-US" sz="3600" b="0" dirty="0">
                    <a:solidFill>
                      <a:srgbClr val="00B05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sz="36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𝑠𝑝𝑒𝑒𝑑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𝑜𝑓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𝑙𝑖𝑔h𝑡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𝑣𝑎𝑐𝑢𝑢𝑚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𝑠𝑝𝑒𝑒𝑑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𝑜𝑓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𝑙𝑖𝑔h𝑡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𝑖𝑛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𝑚𝑒𝑑𝑖𝑢𝑚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  <a:blipFill>
                <a:blip r:embed="rId3"/>
                <a:stretch>
                  <a:fillRect l="-1514" t="-2381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he speed of light is in different optical media.">
            <a:extLst>
              <a:ext uri="{FF2B5EF4-FFF2-40B4-BE49-F238E27FC236}">
                <a16:creationId xmlns:a16="http://schemas.microsoft.com/office/drawing/2014/main" id="{4189AC4B-C47E-3083-F6D4-FB52DB0A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6321" r="7185" b="5709"/>
          <a:stretch/>
        </p:blipFill>
        <p:spPr bwMode="auto">
          <a:xfrm>
            <a:off x="7081023" y="3429000"/>
            <a:ext cx="5029201" cy="290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6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72024" cy="4351338"/>
          </a:xfrm>
        </p:spPr>
        <p:txBody>
          <a:bodyPr/>
          <a:lstStyle/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902F3F-2C74-1EB6-E910-2DBBF38E1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3" y="2215916"/>
            <a:ext cx="8240751" cy="3128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56597-3328-D977-C1A8-AA5DC27415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04"/>
          <a:stretch/>
        </p:blipFill>
        <p:spPr>
          <a:xfrm>
            <a:off x="9334500" y="1477051"/>
            <a:ext cx="2857500" cy="46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7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There’s a linear relation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br>
                  <a:rPr lang="en-US" b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𝑇h𝑒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𝑔𝑟𝑎𝑑𝑖𝑒𝑛𝑡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𝑜𝑓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𝛳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  <m:sup/>
                    </m:sSubSup>
                  </m:oMath>
                </a14:m>
                <a:r>
                  <a:rPr lang="en-US" b="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𝑠𝑖𝑛</m:t>
                        </m:r>
                        <m: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𝛳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sub>
                      <m:sup/>
                    </m:sSubSup>
                  </m:oMath>
                </a14:m>
                <a:r>
                  <a:rPr lang="en-US" b="0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yields the index of refraction</a:t>
                </a:r>
                <a:br>
                  <a:rPr lang="en-US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6B2CE-2F82-2640-2309-A5BB3302F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272024" cy="4351338"/>
              </a:xfrm>
              <a:blipFill>
                <a:blip r:embed="rId3"/>
                <a:stretch>
                  <a:fillRect l="-9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48ADA-82DF-4B03-9A38-64514FF13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23" y="3062678"/>
            <a:ext cx="6024077" cy="3295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E75484-16AA-0B14-2909-522470B5E1A9}"/>
              </a:ext>
            </a:extLst>
          </p:cNvPr>
          <p:cNvSpPr txBox="1"/>
          <p:nvPr/>
        </p:nvSpPr>
        <p:spPr>
          <a:xfrm>
            <a:off x="1308875" y="6437417"/>
            <a:ext cx="6526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https://chart-studio.plotly.com/~timtjtim/51.embed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03F3C5-EBF7-8BAB-E7C6-7E48BD00DA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16342">
            <a:off x="8497468" y="3598108"/>
            <a:ext cx="2968849" cy="19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3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6B2CE-2F82-2640-2309-A5BB3302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72024" cy="4351338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light ray fell from air on the water surface in an incidence angle of (60°) and its refraction angle in water was (40.5°), find the index of refraction of water?</a:t>
            </a:r>
            <a:br>
              <a:rPr lang="en-US" sz="4000" b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F12F0-F3E6-CBD1-5CA1-FEDD773F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747" y="2936385"/>
            <a:ext cx="2720897" cy="24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C8935D-BB1B-A07F-56A5-BC76DBA3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/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EB3EE-C389-5F29-D8DF-FC3DFAAAA3FF}"/>
              </a:ext>
            </a:extLst>
          </p:cNvPr>
          <p:cNvSpPr txBox="1"/>
          <p:nvPr/>
        </p:nvSpPr>
        <p:spPr>
          <a:xfrm>
            <a:off x="0" y="0"/>
            <a:ext cx="3251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3C Refraction of light</a:t>
            </a:r>
          </a:p>
        </p:txBody>
      </p:sp>
      <p:sp>
        <p:nvSpPr>
          <p:cNvPr id="2" name="AutoShape 2" descr="Refraction of Light – Photography with Tiffany">
            <a:extLst>
              <a:ext uri="{FF2B5EF4-FFF2-40B4-BE49-F238E27FC236}">
                <a16:creationId xmlns:a16="http://schemas.microsoft.com/office/drawing/2014/main" id="{0FD976A9-8FED-8E23-2DC8-9BACF827A3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27D288-41FA-2013-43B5-B6888B5D3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9A73B9-EAA1-5741-C697-D5F7115E6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796" y="1825626"/>
            <a:ext cx="8046407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7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631</Words>
  <Application>Microsoft Office PowerPoint</Application>
  <PresentationFormat>Widescreen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Assumptions</vt:lpstr>
      <vt:lpstr>Assumptions: how do we reduce measurement errors in practical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 table</dc:title>
  <dc:creator>Ahmed</dc:creator>
  <cp:lastModifiedBy>Ahmed</cp:lastModifiedBy>
  <cp:revision>180</cp:revision>
  <dcterms:created xsi:type="dcterms:W3CDTF">2024-01-01T09:04:33Z</dcterms:created>
  <dcterms:modified xsi:type="dcterms:W3CDTF">2024-01-16T21:17:21Z</dcterms:modified>
</cp:coreProperties>
</file>