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145" autoAdjust="0"/>
  </p:normalViewPr>
  <p:slideViewPr>
    <p:cSldViewPr snapToGrid="0">
      <p:cViewPr>
        <p:scale>
          <a:sx n="75" d="100"/>
          <a:sy n="75" d="100"/>
        </p:scale>
        <p:origin x="902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EA6FC-4D7E-4072-BAD5-39A8236F81AC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C5759-A1A2-437D-8EC7-6F72847A2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88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Lowest one is called ground state, </a:t>
            </a:r>
          </a:p>
          <a:p>
            <a:r>
              <a:rPr lang="en-US" dirty="0"/>
              <a:t>Excitation is when the electron takes up some energy, then goes to a higher level, </a:t>
            </a:r>
          </a:p>
          <a:p>
            <a:r>
              <a:rPr lang="en-US" dirty="0"/>
              <a:t>P 141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For ground state to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 just like standing waves, you can have discrete number of nodes and antinodes…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508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Lowest one is called ground state, </a:t>
            </a:r>
          </a:p>
          <a:p>
            <a:r>
              <a:rPr lang="en-US" dirty="0"/>
              <a:t>Excitation is when the electron takes up some energy, then goes to a higher level, </a:t>
            </a:r>
          </a:p>
          <a:p>
            <a:r>
              <a:rPr lang="en-US" dirty="0"/>
              <a:t>P 141</a:t>
            </a:r>
          </a:p>
          <a:p>
            <a:r>
              <a:rPr lang="en-US" dirty="0"/>
              <a:t>* For ground state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8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Lowest one is called ground state, </a:t>
            </a:r>
          </a:p>
          <a:p>
            <a:r>
              <a:rPr lang="en-US" dirty="0"/>
              <a:t>Excitation is when the electron takes up some energy, then goes to a higher level, </a:t>
            </a:r>
          </a:p>
          <a:p>
            <a:r>
              <a:rPr lang="en-US" dirty="0"/>
              <a:t>P 141</a:t>
            </a:r>
          </a:p>
          <a:p>
            <a:r>
              <a:rPr lang="en-US" dirty="0"/>
              <a:t>* For ground state to 2.18E-18 – 5.45E-19 , then use E = hf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685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Lowest one is called ground state, </a:t>
            </a:r>
          </a:p>
          <a:p>
            <a:r>
              <a:rPr lang="en-US" dirty="0"/>
              <a:t>Excitation is when the electron takes up some energy, then goes to a higher level, </a:t>
            </a:r>
          </a:p>
          <a:p>
            <a:r>
              <a:rPr lang="en-US" dirty="0"/>
              <a:t>P 141</a:t>
            </a:r>
          </a:p>
          <a:p>
            <a:r>
              <a:rPr lang="en-US" dirty="0"/>
              <a:t>* For ground state to 2.18E-18 – 5.45E-19 , then use E = hf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974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Lowest one is called ground state, </a:t>
            </a:r>
          </a:p>
          <a:p>
            <a:r>
              <a:rPr lang="en-US" dirty="0"/>
              <a:t>Excitation is when the electron takes up some energy, then goes to a higher level, </a:t>
            </a:r>
          </a:p>
          <a:p>
            <a:r>
              <a:rPr lang="en-US" dirty="0"/>
              <a:t>P 141</a:t>
            </a:r>
          </a:p>
          <a:p>
            <a:r>
              <a:rPr lang="en-US" dirty="0"/>
              <a:t>* For ground state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95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Lowest one is called ground state, </a:t>
            </a:r>
          </a:p>
          <a:p>
            <a:r>
              <a:rPr lang="en-US" dirty="0"/>
              <a:t>Excitation is when the electron takes up some energy, then goes to a higher level, </a:t>
            </a:r>
          </a:p>
          <a:p>
            <a:r>
              <a:rPr lang="en-US" dirty="0"/>
              <a:t>P 141</a:t>
            </a:r>
          </a:p>
          <a:p>
            <a:r>
              <a:rPr lang="en-US" dirty="0"/>
              <a:t>* For ground state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26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Lowest one is called ground state, </a:t>
            </a:r>
          </a:p>
          <a:p>
            <a:r>
              <a:rPr lang="en-US" dirty="0"/>
              <a:t>Excitation is when the electron takes up some energy, then goes to a higher level, </a:t>
            </a:r>
          </a:p>
          <a:p>
            <a:r>
              <a:rPr lang="en-US" dirty="0"/>
              <a:t>P 141</a:t>
            </a:r>
          </a:p>
          <a:p>
            <a:r>
              <a:rPr lang="en-US" dirty="0"/>
              <a:t>* For ground state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94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Lowest one is called ground state, </a:t>
            </a:r>
          </a:p>
          <a:p>
            <a:r>
              <a:rPr lang="en-US" dirty="0"/>
              <a:t>Excitation is when the electron takes up some energy, then goes to a higher level, </a:t>
            </a:r>
          </a:p>
          <a:p>
            <a:r>
              <a:rPr lang="en-US" dirty="0"/>
              <a:t>P 141</a:t>
            </a:r>
          </a:p>
          <a:p>
            <a:r>
              <a:rPr lang="en-US" dirty="0"/>
              <a:t>* For ground state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Lowest one is called ground state, </a:t>
            </a:r>
          </a:p>
          <a:p>
            <a:r>
              <a:rPr lang="en-US" dirty="0"/>
              <a:t>Excitation is when the electron takes up some energy, then goes to a higher level, </a:t>
            </a:r>
          </a:p>
          <a:p>
            <a:r>
              <a:rPr lang="en-US" dirty="0"/>
              <a:t>P 141</a:t>
            </a:r>
          </a:p>
          <a:p>
            <a:r>
              <a:rPr lang="en-US" dirty="0"/>
              <a:t>* For ground state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39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Lowest one is called ground state, </a:t>
            </a:r>
          </a:p>
          <a:p>
            <a:r>
              <a:rPr lang="en-US" dirty="0"/>
              <a:t>Excitation is when the electron takes up some energy, then goes to a higher level, </a:t>
            </a:r>
          </a:p>
          <a:p>
            <a:r>
              <a:rPr lang="en-US" dirty="0"/>
              <a:t>P 141</a:t>
            </a:r>
          </a:p>
          <a:p>
            <a:r>
              <a:rPr lang="en-US" dirty="0"/>
              <a:t>* For ground state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31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12F80-2C67-9210-4942-1BF731F6A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74B75-BF4B-957C-8661-5070D2C89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63043-64EF-ECDA-F401-97C04E3D0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33596-CE38-8D71-7A52-73FEC0668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9510A-5974-94B8-1E20-44ECF4BDB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50335-73F6-6E60-4086-78AB1D323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E778DD-460A-061C-A11E-C686AC171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A3291-4405-D313-0BCF-B4DA44F18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6502C-1BF9-6DE0-71A3-140E46DF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37895-741E-0121-D67A-AA734CFC2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7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3D2CE4-7F5A-97CB-5BD0-5F822F59D4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B9A7D2-582A-577E-B18C-C9294B5CD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A561C-87F7-CC07-01E5-D2DE81754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1A18-ACFD-EF5E-9B96-E93012AA4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2EBD8-8E94-A454-BFB0-4D0C43BC3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3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3CAEA-7587-F0EA-5D43-E51B8FA89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0B7E7-E1A3-1FED-3235-C8AF03ECF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99DDC-A2A9-A602-6C2F-5A8679393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C8BC0-6545-FAD1-29FD-32D31082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13621-2B15-014B-CD7E-BDE6779A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7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72866-0C59-683F-7127-0DD281ACA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972EA4-3782-C210-CA41-324BD5495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9EBE5-2B28-018F-C7FC-85B447108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9CE61-8F5F-DC23-2D3C-B857AAD22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65966-6FDE-2649-D941-21C0C72CE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7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93B88-8D5F-B91C-8467-F4E2328E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A3054-0C59-5E81-BF7F-2620FB5E58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86F64-B23A-14CF-4FB3-7B42D6420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B7BB8-3976-6222-3DE9-14F07CF1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BE21C-B7B4-3961-8986-E77A5F212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C4B890-FB14-51FE-56D0-A9CDAC3C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4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0849-EC4B-E45A-B712-1418F345F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278B4-E8DC-BBAE-DAD6-D45A43C6F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D6F66-6942-65B5-C7BF-822AD9026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93BF66-681D-F397-88AF-0B50F03210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FED292-5EE9-B6A4-218D-8606D0FE7E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5B3659-04E2-5853-FE37-84089FE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2B7DF6-4BB0-C3D3-3F4F-077B5C05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112C03-9B9D-9784-ADE1-F5E087F5F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8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AC60A-1242-232C-D6E4-708451B51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4DEF0A-0494-E58C-41E0-56FEC2126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A7D77-B0EF-E72F-C4A3-B5012897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04919E-CAF1-0C11-200C-ECFA7008E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0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E2FB3C-E5E9-0F53-2EE3-968460B8E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9F6D2D-A57B-90FD-AF3B-352D14AA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E5623-8D0E-F3F0-8AEE-27504955E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6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C158C-9DD7-CA4F-DF20-66B73F69C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0F642-621B-6B3B-A3AE-4A962ED5D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5C944-C946-3CEF-9B38-3246A56D9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8B9264-14F6-0495-8077-FB2C3B70F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E1382-11BB-C114-3D6E-9CE95EA04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14613-E6FF-3B7B-8FBD-BADE7ADBB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1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E76BE-4E26-2A33-6CB9-66084935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1A7038-3CD8-80FD-386A-960218C243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785B54-08DC-F0B5-D94A-90E93410F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6601D-35E8-5BB5-7CBD-651B11F12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08564-25AD-DE7B-7F21-A9E685113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370E5-E84D-B2C3-2858-F6B8ED8D6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6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A364C3-C011-1D2F-5CAA-173CE8E77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64B72-EC7C-0E3D-341A-E04CB30B5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9DCD1-5264-069E-FCCC-BEA559AD6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28647-96B4-46C5-8B78-8B358D64764D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BDA19-BFC5-5F6E-298D-D6EDA45325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9B0A0-76A8-196E-0D72-5B8A85C58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7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3D.4 Quantum Physics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6979"/>
            <a:ext cx="10515600" cy="5496243"/>
          </a:xfrm>
        </p:spPr>
        <p:txBody>
          <a:bodyPr/>
          <a:lstStyle/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Atoms have orbitals of varying energy levels, for electrons to rise from an energy level to a higher one, work (energy) must be supplied</a:t>
            </a: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The orbital levels are in discrete levels (n)</a:t>
            </a: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The lowest orbital is called the ground state (n=1)</a:t>
            </a: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The photon energy must be </a:t>
            </a:r>
            <a:r>
              <a:rPr lang="en-US" sz="2400" u="sng" dirty="0">
                <a:latin typeface="Cambria" panose="02040503050406030204" pitchFamily="18" charset="0"/>
                <a:ea typeface="Cambria" panose="02040503050406030204" pitchFamily="18" charset="0"/>
              </a:rPr>
              <a:t>exactly equal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to a discrete level for the electron to move to a higher level</a:t>
            </a:r>
          </a:p>
          <a:p>
            <a:pPr marL="457200" lvl="1" indent="0"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Else, the photon will not be absorbed</a:t>
            </a:r>
            <a:b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The downward transition of an electron </a:t>
            </a:r>
            <a:b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involves emission of a photon</a:t>
            </a: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5DB2796-C197-633B-590C-EAC40597CB49}"/>
              </a:ext>
            </a:extLst>
          </p:cNvPr>
          <p:cNvSpPr/>
          <p:nvPr/>
        </p:nvSpPr>
        <p:spPr>
          <a:xfrm>
            <a:off x="11714734" y="6375767"/>
            <a:ext cx="604588" cy="5979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15833D7-02AB-507C-4127-67D7272563F6}"/>
              </a:ext>
            </a:extLst>
          </p:cNvPr>
          <p:cNvSpPr/>
          <p:nvPr/>
        </p:nvSpPr>
        <p:spPr>
          <a:xfrm>
            <a:off x="10314905" y="5045274"/>
            <a:ext cx="3306495" cy="325896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4AB0B76-47C7-AA44-A5C3-5A65FF01B8D9}"/>
              </a:ext>
            </a:extLst>
          </p:cNvPr>
          <p:cNvSpPr/>
          <p:nvPr/>
        </p:nvSpPr>
        <p:spPr>
          <a:xfrm>
            <a:off x="11628562" y="6043530"/>
            <a:ext cx="152400" cy="16256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804CDE5-44F7-A073-506D-92C48AE0908C}"/>
              </a:ext>
            </a:extLst>
          </p:cNvPr>
          <p:cNvCxnSpPr>
            <a:cxnSpLocks/>
          </p:cNvCxnSpPr>
          <p:nvPr/>
        </p:nvCxnSpPr>
        <p:spPr>
          <a:xfrm flipH="1" flipV="1">
            <a:off x="11094088" y="5607115"/>
            <a:ext cx="464142" cy="566107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D17D52D6-F9FF-B8BC-CAFB-1E136D17CB74}"/>
              </a:ext>
            </a:extLst>
          </p:cNvPr>
          <p:cNvSpPr>
            <a:spLocks noChangeAspect="1"/>
          </p:cNvSpPr>
          <p:nvPr/>
        </p:nvSpPr>
        <p:spPr>
          <a:xfrm>
            <a:off x="10529762" y="5257042"/>
            <a:ext cx="2876783" cy="2835429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D4F1DC3-A744-D0F8-AE2B-5C3004E5FE14}"/>
              </a:ext>
            </a:extLst>
          </p:cNvPr>
          <p:cNvSpPr>
            <a:spLocks noChangeAspect="1"/>
          </p:cNvSpPr>
          <p:nvPr/>
        </p:nvSpPr>
        <p:spPr>
          <a:xfrm>
            <a:off x="11352279" y="6036413"/>
            <a:ext cx="1301685" cy="128297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2BDF002-0120-0392-0D51-054025E8FD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0122" y="3320846"/>
            <a:ext cx="2925867" cy="335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31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3D.4 Quantum Physics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6B2CE-2F82-2640-2309-A5BB3302FD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76979"/>
                <a:ext cx="10515600" cy="5496243"/>
              </a:xfrm>
            </p:spPr>
            <p:txBody>
              <a:bodyPr/>
              <a:lstStyle/>
              <a:p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Intensity of radiation:</a:t>
                </a:r>
              </a:p>
              <a:p>
                <a:pPr lvl="1"/>
                <a:r>
                  <a:rPr lang="en-US" sz="1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Any emitter of light has an intensity</a:t>
                </a:r>
              </a:p>
              <a:p>
                <a:pPr lvl="1"/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𝐼𝑛𝑡𝑒𝑛𝑠𝑖𝑡𝑦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𝑖𝑛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𝑊𝑎𝑡𝑡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𝑃𝑜𝑤𝑒𝑟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" panose="02040503050406030204" pitchFamily="18" charset="0"/>
                              </a:rPr>
                              <m:t>𝑊</m:t>
                            </m:r>
                          </m:e>
                        </m:d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𝑎𝑟𝑒𝑎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𝑚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endParaRPr lang="en-US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2"/>
                <a:endParaRPr lang="en-US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2"/>
                <a:endParaRPr lang="en-US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6B2CE-2F82-2640-2309-A5BB3302FD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76979"/>
                <a:ext cx="10515600" cy="5496243"/>
              </a:xfrm>
              <a:blipFill>
                <a:blip r:embed="rId3"/>
                <a:stretch>
                  <a:fillRect l="-522" t="-1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8B795A7-785D-36A0-334F-5B0734D9D4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9260" y="3425100"/>
            <a:ext cx="800100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032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3D.4 Quantum Physics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6979"/>
            <a:ext cx="10515600" cy="5496243"/>
          </a:xfrm>
        </p:spPr>
        <p:txBody>
          <a:bodyPr/>
          <a:lstStyle/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5DB2796-C197-633B-590C-EAC40597CB49}"/>
              </a:ext>
            </a:extLst>
          </p:cNvPr>
          <p:cNvSpPr/>
          <p:nvPr/>
        </p:nvSpPr>
        <p:spPr>
          <a:xfrm>
            <a:off x="11714734" y="6375767"/>
            <a:ext cx="604588" cy="5979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15833D7-02AB-507C-4127-67D7272563F6}"/>
              </a:ext>
            </a:extLst>
          </p:cNvPr>
          <p:cNvSpPr/>
          <p:nvPr/>
        </p:nvSpPr>
        <p:spPr>
          <a:xfrm>
            <a:off x="10314905" y="5045274"/>
            <a:ext cx="3306495" cy="325896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4AB0B76-47C7-AA44-A5C3-5A65FF01B8D9}"/>
              </a:ext>
            </a:extLst>
          </p:cNvPr>
          <p:cNvSpPr/>
          <p:nvPr/>
        </p:nvSpPr>
        <p:spPr>
          <a:xfrm>
            <a:off x="11628562" y="6043530"/>
            <a:ext cx="152400" cy="16256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804CDE5-44F7-A073-506D-92C48AE0908C}"/>
              </a:ext>
            </a:extLst>
          </p:cNvPr>
          <p:cNvCxnSpPr>
            <a:cxnSpLocks/>
          </p:cNvCxnSpPr>
          <p:nvPr/>
        </p:nvCxnSpPr>
        <p:spPr>
          <a:xfrm flipH="1" flipV="1">
            <a:off x="11094088" y="5607115"/>
            <a:ext cx="464142" cy="566107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D17D52D6-F9FF-B8BC-CAFB-1E136D17CB74}"/>
              </a:ext>
            </a:extLst>
          </p:cNvPr>
          <p:cNvSpPr>
            <a:spLocks noChangeAspect="1"/>
          </p:cNvSpPr>
          <p:nvPr/>
        </p:nvSpPr>
        <p:spPr>
          <a:xfrm>
            <a:off x="10529762" y="5257042"/>
            <a:ext cx="2876783" cy="2835429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D4F1DC3-A744-D0F8-AE2B-5C3004E5FE14}"/>
              </a:ext>
            </a:extLst>
          </p:cNvPr>
          <p:cNvSpPr>
            <a:spLocks noChangeAspect="1"/>
          </p:cNvSpPr>
          <p:nvPr/>
        </p:nvSpPr>
        <p:spPr>
          <a:xfrm>
            <a:off x="11352279" y="6036413"/>
            <a:ext cx="1301685" cy="128297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2BDF002-0120-0392-0D51-054025E8FD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48957" y="730118"/>
            <a:ext cx="4254570" cy="48769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329151-27EB-59A8-3891-1B8CC7028C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1201717"/>
            <a:ext cx="5295900" cy="347662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CCE328F-110A-006A-2DF1-3725DB87BC6F}"/>
              </a:ext>
            </a:extLst>
          </p:cNvPr>
          <p:cNvSpPr/>
          <p:nvPr/>
        </p:nvSpPr>
        <p:spPr>
          <a:xfrm>
            <a:off x="838200" y="2141034"/>
            <a:ext cx="5257800" cy="25373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5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3D.4 Quantum Physics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6979"/>
            <a:ext cx="10515600" cy="5496243"/>
          </a:xfrm>
        </p:spPr>
        <p:txBody>
          <a:bodyPr/>
          <a:lstStyle/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5DB2796-C197-633B-590C-EAC40597CB49}"/>
              </a:ext>
            </a:extLst>
          </p:cNvPr>
          <p:cNvSpPr/>
          <p:nvPr/>
        </p:nvSpPr>
        <p:spPr>
          <a:xfrm>
            <a:off x="11714734" y="6375767"/>
            <a:ext cx="604588" cy="5979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15833D7-02AB-507C-4127-67D7272563F6}"/>
              </a:ext>
            </a:extLst>
          </p:cNvPr>
          <p:cNvSpPr/>
          <p:nvPr/>
        </p:nvSpPr>
        <p:spPr>
          <a:xfrm>
            <a:off x="10314905" y="5045274"/>
            <a:ext cx="3306495" cy="325896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4AB0B76-47C7-AA44-A5C3-5A65FF01B8D9}"/>
              </a:ext>
            </a:extLst>
          </p:cNvPr>
          <p:cNvSpPr/>
          <p:nvPr/>
        </p:nvSpPr>
        <p:spPr>
          <a:xfrm>
            <a:off x="11628562" y="6043530"/>
            <a:ext cx="152400" cy="16256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804CDE5-44F7-A073-506D-92C48AE0908C}"/>
              </a:ext>
            </a:extLst>
          </p:cNvPr>
          <p:cNvCxnSpPr>
            <a:cxnSpLocks/>
          </p:cNvCxnSpPr>
          <p:nvPr/>
        </p:nvCxnSpPr>
        <p:spPr>
          <a:xfrm flipH="1" flipV="1">
            <a:off x="11094088" y="5607115"/>
            <a:ext cx="464142" cy="566107"/>
          </a:xfrm>
          <a:prstGeom prst="straightConnector1">
            <a:avLst/>
          </a:prstGeom>
          <a:ln w="19050"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D17D52D6-F9FF-B8BC-CAFB-1E136D17CB74}"/>
              </a:ext>
            </a:extLst>
          </p:cNvPr>
          <p:cNvSpPr>
            <a:spLocks noChangeAspect="1"/>
          </p:cNvSpPr>
          <p:nvPr/>
        </p:nvSpPr>
        <p:spPr>
          <a:xfrm>
            <a:off x="10529762" y="5257042"/>
            <a:ext cx="2876783" cy="2835429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D4F1DC3-A744-D0F8-AE2B-5C3004E5FE14}"/>
              </a:ext>
            </a:extLst>
          </p:cNvPr>
          <p:cNvSpPr>
            <a:spLocks noChangeAspect="1"/>
          </p:cNvSpPr>
          <p:nvPr/>
        </p:nvSpPr>
        <p:spPr>
          <a:xfrm>
            <a:off x="11352279" y="6036413"/>
            <a:ext cx="1301685" cy="128297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2BDF002-0120-0392-0D51-054025E8FD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48957" y="730118"/>
            <a:ext cx="4254570" cy="48769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329151-27EB-59A8-3891-1B8CC7028C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1201717"/>
            <a:ext cx="529590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37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3D.4 Quantum Physics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6979"/>
            <a:ext cx="10515600" cy="5496243"/>
          </a:xfrm>
        </p:spPr>
        <p:txBody>
          <a:bodyPr/>
          <a:lstStyle/>
          <a:p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Appreciation: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Hydrogen energy levels</a:t>
            </a: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b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9593D46-9579-9350-D048-FECE29486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585" y="1597258"/>
            <a:ext cx="4128135" cy="396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049F6D3-4BFC-D401-7F81-9D02AAC971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8760" y="845529"/>
            <a:ext cx="3063240" cy="515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121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3D.4 Quantum Physics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6979"/>
            <a:ext cx="10515600" cy="5496243"/>
          </a:xfrm>
        </p:spPr>
        <p:txBody>
          <a:bodyPr/>
          <a:lstStyle/>
          <a:p>
            <a:r>
              <a:rPr lang="en-US" sz="20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Example:</a:t>
            </a:r>
            <a:r>
              <a:rPr lang="en-US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an electron in a hydrogen atom makes a transition from the n=2 energy level to the ground level (n=1). Find the wavelength and frequency of the emitted photon.</a:t>
            </a: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445BA8C-121A-6392-075E-9AC522B2E4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4104" y="1805633"/>
            <a:ext cx="2887896" cy="486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891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3D.4 Quantum Physics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6B2CE-2F82-2640-2309-A5BB3302FD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76979"/>
                <a:ext cx="10515600" cy="5496243"/>
              </a:xfrm>
            </p:spPr>
            <p:txBody>
              <a:bodyPr/>
              <a:lstStyle/>
              <a:p>
                <a:r>
                  <a:rPr lang="en-US" sz="2000" dirty="0">
                    <a:solidFill>
                      <a:srgbClr val="0070C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Example:</a:t>
                </a:r>
                <a:r>
                  <a:rPr lang="en-US" dirty="0">
                    <a:solidFill>
                      <a:srgbClr val="0070C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 </a:t>
                </a:r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an electron in a hydrogen atom makes a transition from the n=2 energy level to the ground level (n=1). Find the wavelength and frequency of the emitted photon.</a:t>
                </a:r>
              </a:p>
              <a:p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First, let’s find the energy difference </a:t>
                </a:r>
              </a:p>
              <a:p>
                <a:pPr lvl="1"/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13.606 – 3.401 = 10.205 eV</a:t>
                </a:r>
              </a:p>
              <a:p>
                <a:pPr lvl="1"/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:r>
                  <a:rPr lang="en-US" sz="2000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E = hf</a:t>
                </a:r>
              </a:p>
              <a:p>
                <a:pPr lvl="1"/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(10.205 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𝑒𝑉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×1.602×</m:t>
                        </m:r>
                        <m:sSubSup>
                          <m:sSub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b/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−19</m:t>
                            </m:r>
                          </m:sup>
                        </m:sSub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𝑒𝑉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6.63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Sup>
                          <m:sSub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b/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−34</m:t>
                            </m:r>
                          </m:sup>
                        </m:sSub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  2.46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b/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𝐻𝑧</m:t>
                    </m:r>
                  </m:oMath>
                </a14:m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3 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 </m:t>
                        </m:r>
                        <m:sSubSup>
                          <m:sSub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b/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sup>
                        </m:sSubSup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2.46 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Sup>
                          <m:sSubSup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b/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15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122 nm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6B2CE-2F82-2640-2309-A5BB3302FD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76979"/>
                <a:ext cx="10515600" cy="5496243"/>
              </a:xfrm>
              <a:blipFill>
                <a:blip r:embed="rId3"/>
                <a:stretch>
                  <a:fillRect l="-522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7445BA8C-121A-6392-075E-9AC522B2E4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4104" y="1805633"/>
            <a:ext cx="2887896" cy="486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885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3D.4 Quantum Physics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6B2CE-2F82-2640-2309-A5BB3302FD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76979"/>
                <a:ext cx="10515600" cy="5496243"/>
              </a:xfrm>
            </p:spPr>
            <p:txBody>
              <a:bodyPr/>
              <a:lstStyle/>
              <a:p>
                <a:r>
                  <a:rPr lang="en-US" sz="2000" dirty="0">
                    <a:solidFill>
                      <a:srgbClr val="0070C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Example:</a:t>
                </a:r>
                <a:r>
                  <a:rPr lang="en-US" dirty="0">
                    <a:solidFill>
                      <a:srgbClr val="0070C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 </a:t>
                </a:r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an electron in a hydrogen atom makes a transition from the n=2 energy level to the ground level (n=1). Find the wavelength and frequency of the emitted photon.</a:t>
                </a:r>
              </a:p>
              <a:p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First, let’s find the energy difference </a:t>
                </a:r>
              </a:p>
              <a:p>
                <a:pPr lvl="1"/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13.606 – 3.401 = 10.205 eV</a:t>
                </a:r>
              </a:p>
              <a:p>
                <a:pPr lvl="1"/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:r>
                  <a:rPr lang="en-US" sz="2000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E = hf</a:t>
                </a:r>
              </a:p>
              <a:p>
                <a:pPr lvl="1"/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(10.205 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𝑒𝑉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×1.602×</m:t>
                        </m:r>
                        <m:sSubSup>
                          <m:sSub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b/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−19</m:t>
                            </m:r>
                          </m:sup>
                        </m:sSub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𝑒𝑉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6.63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Sup>
                          <m:sSub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b/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−34</m:t>
                            </m:r>
                          </m:sup>
                        </m:sSub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  2.46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b/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𝐻𝑧</m:t>
                    </m:r>
                  </m:oMath>
                </a14:m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3 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 </m:t>
                        </m:r>
                        <m:sSubSup>
                          <m:sSub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b/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sup>
                        </m:sSubSup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2.46 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Sup>
                          <m:sSubSup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b/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15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122 nm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6B2CE-2F82-2640-2309-A5BB3302FD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76979"/>
                <a:ext cx="10515600" cy="5496243"/>
              </a:xfrm>
              <a:blipFill>
                <a:blip r:embed="rId3"/>
                <a:stretch>
                  <a:fillRect l="-522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7445BA8C-121A-6392-075E-9AC522B2E4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4104" y="1805633"/>
            <a:ext cx="2887896" cy="486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630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3D.4 Quantum Physics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6B2CE-2F82-2640-2309-A5BB3302FD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76979"/>
                <a:ext cx="10515600" cy="5496243"/>
              </a:xfrm>
            </p:spPr>
            <p:txBody>
              <a:bodyPr/>
              <a:lstStyle/>
              <a:p>
                <a:r>
                  <a:rPr lang="en-US" sz="2000" dirty="0">
                    <a:solidFill>
                      <a:srgbClr val="0070C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Example:</a:t>
                </a:r>
                <a:r>
                  <a:rPr lang="en-US" dirty="0">
                    <a:solidFill>
                      <a:srgbClr val="0070C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 </a:t>
                </a:r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an electron in a hydrogen atom makes a transition from the n=2 energy level to the ground level (n=1). Find the wavelength and frequency of the emitted photon.</a:t>
                </a:r>
              </a:p>
              <a:p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First, let’s find the energy difference </a:t>
                </a:r>
              </a:p>
              <a:p>
                <a:pPr lvl="1"/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13.606 – 3.401 = 10.205 eV</a:t>
                </a:r>
              </a:p>
              <a:p>
                <a:pPr lvl="1"/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:r>
                  <a:rPr lang="en-US" sz="2000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E = hf</a:t>
                </a:r>
              </a:p>
              <a:p>
                <a:pPr lvl="1"/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(10.205 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𝑒𝑉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×1.602×</m:t>
                        </m:r>
                        <m:sSubSup>
                          <m:sSub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b/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−19</m:t>
                            </m:r>
                          </m:sup>
                        </m:sSub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𝑒𝑉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6.63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Sup>
                          <m:sSub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b/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−34</m:t>
                            </m:r>
                          </m:sup>
                        </m:sSub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  2.46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b/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𝐻𝑧</m:t>
                    </m:r>
                  </m:oMath>
                </a14:m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:endParaRPr lang="en-US" sz="2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3 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 </m:t>
                        </m:r>
                        <m:sSubSup>
                          <m:sSub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b/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sup>
                        </m:sSubSup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2.46 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Sup>
                          <m:sSubSup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b/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15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122 nm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56B2CE-2F82-2640-2309-A5BB3302FD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76979"/>
                <a:ext cx="10515600" cy="5496243"/>
              </a:xfrm>
              <a:blipFill>
                <a:blip r:embed="rId3"/>
                <a:stretch>
                  <a:fillRect l="-522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7445BA8C-121A-6392-075E-9AC522B2E4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4104" y="1805633"/>
            <a:ext cx="2887896" cy="4863825"/>
          </a:xfrm>
          <a:prstGeom prst="rect">
            <a:avLst/>
          </a:prstGeom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3274B305-9C40-1EC1-B339-2DB716BF4216}"/>
              </a:ext>
            </a:extLst>
          </p:cNvPr>
          <p:cNvSpPr/>
          <p:nvPr/>
        </p:nvSpPr>
        <p:spPr>
          <a:xfrm>
            <a:off x="4765040" y="4409440"/>
            <a:ext cx="3281680" cy="1686560"/>
          </a:xfrm>
          <a:prstGeom prst="wedgeRoundRectCallout">
            <a:avLst>
              <a:gd name="adj1" fmla="val 97124"/>
              <a:gd name="adj2" fmla="val 74548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13.606 eV is the energy required to ionize the Hydrogen atom</a:t>
            </a:r>
            <a:br>
              <a:rPr lang="en-US" dirty="0"/>
            </a:br>
            <a:r>
              <a:rPr lang="en-US" dirty="0"/>
              <a:t>(the electron has left the H+)</a:t>
            </a:r>
            <a:br>
              <a:rPr lang="en-US" dirty="0"/>
            </a:br>
            <a:r>
              <a:rPr lang="en-US" dirty="0"/>
              <a:t>, how many Joules is that ?</a:t>
            </a:r>
          </a:p>
        </p:txBody>
      </p:sp>
    </p:spTree>
    <p:extLst>
      <p:ext uri="{BB962C8B-B14F-4D97-AF65-F5344CB8AC3E}">
        <p14:creationId xmlns:p14="http://schemas.microsoft.com/office/powerpoint/2010/main" val="1393420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3D.4 Quantum Physics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6979"/>
            <a:ext cx="10515600" cy="5496243"/>
          </a:xfrm>
        </p:spPr>
        <p:txBody>
          <a:bodyPr/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Line spectra: 	Light is made of multiple wavelengths, we can obtain spectral line by exciting a gas</a:t>
            </a:r>
          </a:p>
        </p:txBody>
      </p:sp>
      <p:pic>
        <p:nvPicPr>
          <p:cNvPr id="2050" name="Picture 2" descr="17.3.2 Emission Spectrum – xmPhysics">
            <a:extLst>
              <a:ext uri="{FF2B5EF4-FFF2-40B4-BE49-F238E27FC236}">
                <a16:creationId xmlns:a16="http://schemas.microsoft.com/office/drawing/2014/main" id="{B6D92AA2-5280-0213-E6DC-5925FF0161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659" y="1244336"/>
            <a:ext cx="6016141" cy="492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426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1267</TotalTime>
  <Words>805</Words>
  <Application>Microsoft Office PowerPoint</Application>
  <PresentationFormat>Widescreen</PresentationFormat>
  <Paragraphs>113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States of matter table</dc:title>
  <dc:creator>Ahmed</dc:creator>
  <cp:lastModifiedBy>Ahmed</cp:lastModifiedBy>
  <cp:revision>425</cp:revision>
  <dcterms:created xsi:type="dcterms:W3CDTF">2024-01-01T09:04:33Z</dcterms:created>
  <dcterms:modified xsi:type="dcterms:W3CDTF">2024-01-28T20:43:10Z</dcterms:modified>
</cp:coreProperties>
</file>