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4" r:id="rId5"/>
    <p:sldId id="266" r:id="rId6"/>
    <p:sldId id="265" r:id="rId7"/>
    <p:sldId id="263" r:id="rId8"/>
    <p:sldId id="268" r:id="rId9"/>
    <p:sldId id="269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45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revision of diffraction in light. Today we’ll talk about diffraction of electrons</a:t>
            </a:r>
          </a:p>
          <a:p>
            <a:r>
              <a:rPr lang="en-US" dirty="0"/>
              <a:t>Unfortunately, we can’t just use v = f lambda with electrons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Electrons aren’t purely waves, cause they’re particles that can behave as waves and vice versa</a:t>
            </a:r>
          </a:p>
          <a:p>
            <a:endParaRPr lang="en-US" dirty="0"/>
          </a:p>
          <a:p>
            <a:r>
              <a:rPr lang="en-US" dirty="0"/>
              <a:t>https://science.cleapss.org.uk/Resource-Info/Bulletin-144-Summer-2012.aspx</a:t>
            </a:r>
          </a:p>
          <a:p>
            <a:endParaRPr lang="en-US" dirty="0"/>
          </a:p>
          <a:p>
            <a:r>
              <a:rPr lang="en-US" dirty="0"/>
              <a:t>Larger particles do not satisfy </a:t>
            </a:r>
            <a:r>
              <a:rPr lang="en-US" dirty="0" err="1"/>
              <a:t>Heisenberg;s</a:t>
            </a:r>
            <a:r>
              <a:rPr lang="en-US" dirty="0"/>
              <a:t> uncertainty principle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Checkpoint questions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higher energy and momentum result in a shorter de Broglie wavelength, allowing electrons to probe structures on a smaller scale (increases resolution).</a:t>
            </a:r>
          </a:p>
          <a:p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 don’t students diffract noticeably when they walk through a</a:t>
            </a:r>
            <a:r>
              <a:rPr lang="en-US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Checkpoint questions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higher energy and momentum result in a shorter de Broglie wavelength, allowing electrons to probe structures on a smaller scale (increases resolution).</a:t>
            </a:r>
          </a:p>
          <a:p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 don’t students diffract noticeably when they walk through a</a:t>
            </a:r>
            <a:r>
              <a:rPr lang="en-US" sz="180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doorway?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7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Davisson </a:t>
            </a:r>
            <a:r>
              <a:rPr lang="en-US" dirty="0" err="1"/>
              <a:t>germer</a:t>
            </a:r>
            <a:r>
              <a:rPr lang="en-US" dirty="0"/>
              <a:t> experiment, shone a beam of electrons at a nickel crystal and the electrons diffracted in a way and at specific angles, the diffraction has shown that electrons behave as particles, and they were able to calculate  (</a:t>
            </a:r>
            <a:r>
              <a:rPr lang="en-US" dirty="0" err="1"/>
              <a:t>maximas</a:t>
            </a:r>
            <a:r>
              <a:rPr lang="en-US" dirty="0"/>
              <a:t> and </a:t>
            </a:r>
            <a:r>
              <a:rPr lang="en-US" dirty="0" err="1"/>
              <a:t>minimas</a:t>
            </a:r>
            <a:r>
              <a:rPr lang="en-US" dirty="0"/>
              <a:t>) and conduct crystallography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Electrons aren’t purely waves, cause they’re particles that can behave as waves and vice versa</a:t>
            </a:r>
          </a:p>
          <a:p>
            <a:r>
              <a:rPr lang="en-US" dirty="0"/>
              <a:t>The faster the electron the shorter is its wavelength.</a:t>
            </a:r>
          </a:p>
          <a:p>
            <a:r>
              <a:rPr lang="en-US" dirty="0"/>
              <a:t>How do we accelerate electrons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138.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138.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138.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Electrons aren’t purely waves, cause they’re particles that can behave as waves and vice versa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Inb</a:t>
            </a:r>
            <a:r>
              <a:rPr lang="en-US" dirty="0"/>
              <a:t> 1965, Feynman suggested electrons could produce 2 slit patterns just like light. They show wave-particle duality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Inb</a:t>
            </a:r>
            <a:r>
              <a:rPr lang="en-US" dirty="0"/>
              <a:t> 1965, Feynman suggested electrons could produce 2 slit patterns just like light. They show wave-particle duality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YnU4T3jbgA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b="1" dirty="0"/>
              <a:t>Different wavelengths of light diffract at different angles</a:t>
            </a:r>
          </a:p>
          <a:p>
            <a:r>
              <a:rPr lang="en-US" sz="2400" b="1" dirty="0"/>
              <a:t>Shorter wavelengths diffract less and have shorter gaps between them</a:t>
            </a:r>
            <a:endParaRPr lang="en-US" sz="2400" dirty="0"/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4BBFC-81C8-8222-5DAA-8A9999A1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43" y="2048190"/>
            <a:ext cx="4471686" cy="243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5A8C6-DBC3-5B36-BF40-546AF0B99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197" y="3758155"/>
            <a:ext cx="4438650" cy="2628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46394F-D4C8-87C3-DBA6-0F41BE55FE3D}"/>
              </a:ext>
            </a:extLst>
          </p:cNvPr>
          <p:cNvSpPr txBox="1"/>
          <p:nvPr/>
        </p:nvSpPr>
        <p:spPr>
          <a:xfrm>
            <a:off x="9400478" y="223024"/>
            <a:ext cx="2520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0517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Assumptions: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faster an electron is travelling ,the shorter is its wavelength </a:t>
            </a:r>
            <a:b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(more frequency)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Electrons are deflected by magnetic fields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Electrons are accelerated using electric fields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De Broglie’s wavelengths applies only to very small moving particles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7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Think about it: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proton, an electron, and a helium particle are moving with a speed v, which one has the largest de Broglie’s wavelength ?</a:t>
            </a:r>
          </a:p>
          <a:p>
            <a:pPr lvl="1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Why is an electron microscope more suitable than an optical microscope for ‘seeing’ objects less than 1 µm in size?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If all matter has a wave-like nature, why is this wave-like characteristic not observable in our daily experiences?</a:t>
            </a:r>
          </a:p>
          <a:p>
            <a:pPr lvl="1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7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E7B98-D918-088E-093F-AC0EA68BD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 Broglie’s wave hypothesis 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states that particles of matter moving under the right conditions may behave like a wave.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C9D60-C8D3-A21E-8460-0BA9D1FC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697541"/>
            <a:ext cx="5362575" cy="3752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CAF51-DFC3-508A-5E85-E3F01358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97541"/>
            <a:ext cx="5402129" cy="3752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50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0720"/>
                <a:ext cx="10515600" cy="5496243"/>
              </a:xfrm>
            </p:spPr>
            <p:txBody>
              <a:bodyPr/>
              <a:lstStyle/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Louis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 Broglie’s wavelength: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wavelength of the particle (wave):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000"/>
                      <m:t>λ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6.63 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b/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−34</m:t>
                            </m:r>
                          </m:sup>
                        </m:sSubSup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9.11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b/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−31</m:t>
                            </m:r>
                          </m:sup>
                        </m:sSub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 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endParaRPr lang="en-US" sz="2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0720"/>
                <a:ext cx="10515600" cy="5496243"/>
              </a:xfrm>
              <a:blipFill>
                <a:blip r:embed="rId3"/>
                <a:stretch>
                  <a:fillRect l="-812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A4CBDA-B20F-82EC-4038-B404B58C14AF}"/>
              </a:ext>
            </a:extLst>
          </p:cNvPr>
          <p:cNvCxnSpPr/>
          <p:nvPr/>
        </p:nvCxnSpPr>
        <p:spPr>
          <a:xfrm flipV="1">
            <a:off x="4672361" y="3702205"/>
            <a:ext cx="0" cy="53525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60EA9-DF5C-1EC1-A3A6-358B5BD582BB}"/>
                  </a:ext>
                </a:extLst>
              </p:cNvPr>
              <p:cNvSpPr txBox="1"/>
              <p:nvPr/>
            </p:nvSpPr>
            <p:spPr>
              <a:xfrm>
                <a:off x="4516243" y="4237463"/>
                <a:ext cx="2754352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momentum of an electron </a:t>
                </a:r>
                <a:r>
                  <a:rPr lang="en-US" dirty="0">
                    <a:solidFill>
                      <a:srgbClr val="00B050"/>
                    </a:solidFill>
                  </a:rPr>
                  <a:t>= </a:t>
                </a:r>
                <a:r>
                  <a:rPr lang="en-US" dirty="0">
                    <a:solidFill>
                      <a:srgbClr val="FF0000"/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speed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A60EA9-DF5C-1EC1-A3A6-358B5BD58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3" y="4237463"/>
                <a:ext cx="2754352" cy="646331"/>
              </a:xfrm>
              <a:prstGeom prst="rect">
                <a:avLst/>
              </a:prstGeom>
              <a:blipFill>
                <a:blip r:embed="rId4"/>
                <a:stretch>
                  <a:fillRect l="-1762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27581F7-BD96-E245-5599-156D70C6676A}"/>
              </a:ext>
            </a:extLst>
          </p:cNvPr>
          <p:cNvSpPr txBox="1"/>
          <p:nvPr/>
        </p:nvSpPr>
        <p:spPr>
          <a:xfrm>
            <a:off x="4382428" y="1369836"/>
            <a:ext cx="27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Planck’s constant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31ADF-87EF-033E-3335-F981E14444DE}"/>
              </a:ext>
            </a:extLst>
          </p:cNvPr>
          <p:cNvCxnSpPr>
            <a:cxnSpLocks/>
          </p:cNvCxnSpPr>
          <p:nvPr/>
        </p:nvCxnSpPr>
        <p:spPr>
          <a:xfrm>
            <a:off x="4672361" y="1862254"/>
            <a:ext cx="0" cy="68022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A6A2A-EA7B-DE4F-B8C1-D8AAA3C9632D}"/>
              </a:ext>
            </a:extLst>
          </p:cNvPr>
          <p:cNvCxnSpPr>
            <a:cxnSpLocks/>
          </p:cNvCxnSpPr>
          <p:nvPr/>
        </p:nvCxnSpPr>
        <p:spPr>
          <a:xfrm flipV="1">
            <a:off x="2587083" y="3138910"/>
            <a:ext cx="976351" cy="1072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A7065D-8777-BE5C-5D82-8E8FFA06847C}"/>
              </a:ext>
            </a:extLst>
          </p:cNvPr>
          <p:cNvSpPr txBox="1"/>
          <p:nvPr/>
        </p:nvSpPr>
        <p:spPr>
          <a:xfrm>
            <a:off x="838200" y="2780307"/>
            <a:ext cx="27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Wavelength in m</a:t>
            </a:r>
          </a:p>
        </p:txBody>
      </p:sp>
    </p:spTree>
    <p:extLst>
      <p:ext uri="{BB962C8B-B14F-4D97-AF65-F5344CB8AC3E}">
        <p14:creationId xmlns:p14="http://schemas.microsoft.com/office/powerpoint/2010/main" val="361417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Louis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De Broglie’s wavelength: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wavelength of the particle (wave):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018C7-C4A1-548F-F2AE-84EF59DD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75" y="2110252"/>
            <a:ext cx="8238471" cy="26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5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0720"/>
            <a:ext cx="11205117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Louis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De Broglie’s wavelength: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wavelength of the particle (wave).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Example: what is the De Broglie’s wavelength of a proton travelling at 10%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speed of light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mass of a proton =1.67 × 10</a:t>
            </a:r>
            <a:r>
              <a:rPr lang="en-US" sz="2000" i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-27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kilograms</a:t>
            </a:r>
          </a:p>
          <a:p>
            <a:pPr marL="457200" lvl="1" indent="0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680720"/>
                <a:ext cx="11205117" cy="5496243"/>
              </a:xfrm>
            </p:spPr>
            <p:txBody>
              <a:bodyPr/>
              <a:lstStyle/>
              <a:p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Louis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 Broglie’s wavelength: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wavelength of the particle (wave).</a:t>
                </a: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Example: what is the De Broglie’s wavelength of a proton travelling at 10% </a:t>
                </a: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speed of light</a:t>
                </a: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mass of a proton =1.67 × 10</a:t>
                </a:r>
                <a:r>
                  <a:rPr lang="en-US" sz="2000" i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-27</a:t>
                </a:r>
                <a:r>
                  <a:rPr lang="en-US" sz="20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kilograms</a:t>
                </a:r>
              </a:p>
              <a:p>
                <a:pPr lvl="1"/>
                <a:endParaRPr lang="en-US" sz="20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mtClean="0"/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6.63 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b/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−34</m:t>
                            </m:r>
                          </m:sup>
                        </m:sSubSup>
                      </m:num>
                      <m:den>
                        <m:r>
                          <m:rPr>
                            <m:nor/>
                          </m:rPr>
                          <a:rPr lang="en-US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1.67 × 10</m:t>
                        </m:r>
                        <m:r>
                          <m:rPr>
                            <m:nor/>
                          </m:rPr>
                          <a:rPr lang="en-US" i="1" baseline="300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-27</m:t>
                        </m:r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  <m:r>
                          <a:rPr lang="en-US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× 10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1" baseline="300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= 1.32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× 10 </m:t>
                    </m:r>
                    <m:r>
                      <m:rPr>
                        <m:nor/>
                      </m:rPr>
                      <a:rPr lang="en-US" b="0" i="1" baseline="3000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-14</m:t>
                    </m:r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</a:p>
              <a:p>
                <a:pPr marL="457200" lvl="1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680720"/>
                <a:ext cx="11205117" cy="5496243"/>
              </a:xfrm>
              <a:blipFill>
                <a:blip r:embed="rId3"/>
                <a:stretch>
                  <a:fillRect l="-707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74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Electron diffraction</a:t>
            </a:r>
          </a:p>
        </p:txBody>
      </p:sp>
      <p:pic>
        <p:nvPicPr>
          <p:cNvPr id="6" name="Online Media 5" title="How to demonstrate electron diffraction in the classroom">
            <a:hlinkClick r:id="" action="ppaction://media"/>
            <a:extLst>
              <a:ext uri="{FF2B5EF4-FFF2-40B4-BE49-F238E27FC236}">
                <a16:creationId xmlns:a16="http://schemas.microsoft.com/office/drawing/2014/main" id="{BECE37A2-9AE4-2A83-2F6B-09BEA4B21A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2581" y="1186567"/>
            <a:ext cx="8839470" cy="49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Electrons can behave as waves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16DC2-D853-B0C0-65D2-6A5BFB84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199" y="1180940"/>
            <a:ext cx="5546353" cy="46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3D Quantum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Scanning Electron microscope: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Electrons can behave as light with very short wavelength, this makes them much more useful in microscopy.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By adjusting the voltage of the SEM , we can obtain electron wavelengths in the sub-nanometer range and thus can observe infinitesimally small objects.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minimum sized object that can that can be imaged by a wave must be at least same size as the wavelength</a:t>
            </a: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ollen Grains, Sem by Ami Images">
            <a:extLst>
              <a:ext uri="{FF2B5EF4-FFF2-40B4-BE49-F238E27FC236}">
                <a16:creationId xmlns:a16="http://schemas.microsoft.com/office/drawing/2014/main" id="{2C207361-A021-9C58-3162-2B945FD9D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277" y="3930399"/>
            <a:ext cx="2173568" cy="27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Meet the Phage, a Tiny Killer - The New Yorker | The New Yorker">
            <a:extLst>
              <a:ext uri="{FF2B5EF4-FFF2-40B4-BE49-F238E27FC236}">
                <a16:creationId xmlns:a16="http://schemas.microsoft.com/office/drawing/2014/main" id="{4E834CDB-04DF-75D3-C4C2-60C31CB68D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2D1629D-7EF3-1B32-BE6C-7601A029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53" y="4318935"/>
            <a:ext cx="1919825" cy="18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9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717</Words>
  <Application>Microsoft Office PowerPoint</Application>
  <PresentationFormat>Widescreen</PresentationFormat>
  <Paragraphs>99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</cp:lastModifiedBy>
  <cp:revision>483</cp:revision>
  <dcterms:created xsi:type="dcterms:W3CDTF">2024-01-01T09:04:33Z</dcterms:created>
  <dcterms:modified xsi:type="dcterms:W3CDTF">2024-01-27T20:41:11Z</dcterms:modified>
</cp:coreProperties>
</file>