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64" r:id="rId3"/>
    <p:sldId id="265" r:id="rId4"/>
    <p:sldId id="261" r:id="rId5"/>
    <p:sldId id="267" r:id="rId6"/>
    <p:sldId id="270" r:id="rId7"/>
    <p:sldId id="272" r:id="rId8"/>
    <p:sldId id="262" r:id="rId9"/>
    <p:sldId id="269" r:id="rId10"/>
    <p:sldId id="268" r:id="rId11"/>
    <p:sldId id="266"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145" autoAdjust="0"/>
  </p:normalViewPr>
  <p:slideViewPr>
    <p:cSldViewPr snapToGrid="0">
      <p:cViewPr varScale="1">
        <p:scale>
          <a:sx n="69" d="100"/>
          <a:sy n="69" d="100"/>
        </p:scale>
        <p:origin x="115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DEA6FC-4D7E-4072-BAD5-39A8236F81AC}" type="datetimeFigureOut">
              <a:rPr lang="en-US" smtClean="0"/>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C5759-A1A2-437D-8EC7-6F72847A23CD}" type="slidenum">
              <a:rPr lang="en-US" smtClean="0"/>
              <a:t>‹#›</a:t>
            </a:fld>
            <a:endParaRPr lang="en-US"/>
          </a:p>
        </p:txBody>
      </p:sp>
    </p:spTree>
    <p:extLst>
      <p:ext uri="{BB962C8B-B14F-4D97-AF65-F5344CB8AC3E}">
        <p14:creationId xmlns:p14="http://schemas.microsoft.com/office/powerpoint/2010/main" val="2180988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6C5759-A1A2-437D-8EC7-6F72847A23CD}" type="slidenum">
              <a:rPr lang="en-US" smtClean="0"/>
              <a:t>1</a:t>
            </a:fld>
            <a:endParaRPr lang="en-US"/>
          </a:p>
        </p:txBody>
      </p:sp>
    </p:spTree>
    <p:extLst>
      <p:ext uri="{BB962C8B-B14F-4D97-AF65-F5344CB8AC3E}">
        <p14:creationId xmlns:p14="http://schemas.microsoft.com/office/powerpoint/2010/main" val="941634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page 136.</a:t>
            </a:r>
          </a:p>
          <a:p>
            <a:endParaRPr lang="en-US" dirty="0"/>
          </a:p>
          <a:p>
            <a:r>
              <a:rPr lang="en-US" dirty="0"/>
              <a:t>If we have an evacuated vacuum chamber as shown in the figure, then we shine light on the photoelectric cell, then there will be photoelectrons emitted from the surface of the metal, at some point, when reverse polarizing the metal with voltage, the photoelectrons will stop being emitted at </a:t>
            </a:r>
          </a:p>
          <a:p>
            <a:r>
              <a:rPr lang="en-US" b="0" i="0" u="none" strike="noStrike" dirty="0">
                <a:solidFill>
                  <a:srgbClr val="0C0D0E"/>
                </a:solidFill>
                <a:effectLst/>
                <a:latin typeface="MathJax_Main"/>
              </a:rPr>
              <a:t>e = </a:t>
            </a:r>
            <a:r>
              <a:rPr lang="en-US" dirty="0"/>
              <a:t>1.602 x 10-19 C</a:t>
            </a:r>
          </a:p>
          <a:p>
            <a:r>
              <a:rPr lang="en-US" dirty="0"/>
              <a:t>V stopping voltage</a:t>
            </a:r>
          </a:p>
        </p:txBody>
      </p:sp>
      <p:sp>
        <p:nvSpPr>
          <p:cNvPr id="4" name="Slide Number Placeholder 3"/>
          <p:cNvSpPr>
            <a:spLocks noGrp="1"/>
          </p:cNvSpPr>
          <p:nvPr>
            <p:ph type="sldNum" sz="quarter" idx="5"/>
          </p:nvPr>
        </p:nvSpPr>
        <p:spPr/>
        <p:txBody>
          <a:bodyPr/>
          <a:lstStyle/>
          <a:p>
            <a:fld id="{E06C5759-A1A2-437D-8EC7-6F72847A23CD}" type="slidenum">
              <a:rPr lang="en-US" smtClean="0"/>
              <a:t>10</a:t>
            </a:fld>
            <a:endParaRPr lang="en-US"/>
          </a:p>
        </p:txBody>
      </p:sp>
    </p:spTree>
    <p:extLst>
      <p:ext uri="{BB962C8B-B14F-4D97-AF65-F5344CB8AC3E}">
        <p14:creationId xmlns:p14="http://schemas.microsoft.com/office/powerpoint/2010/main" val="2108959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6C5759-A1A2-437D-8EC7-6F72847A23CD}" type="slidenum">
              <a:rPr lang="en-US" smtClean="0"/>
              <a:t>11</a:t>
            </a:fld>
            <a:endParaRPr lang="en-US"/>
          </a:p>
        </p:txBody>
      </p:sp>
    </p:spTree>
    <p:extLst>
      <p:ext uri="{BB962C8B-B14F-4D97-AF65-F5344CB8AC3E}">
        <p14:creationId xmlns:p14="http://schemas.microsoft.com/office/powerpoint/2010/main" val="3558678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Alfizia</a:t>
            </a:r>
            <a:r>
              <a:rPr lang="en-US" dirty="0"/>
              <a:t> </a:t>
            </a:r>
            <a:r>
              <a:rPr lang="en-US" dirty="0" err="1"/>
              <a:t>alkamie</a:t>
            </a:r>
            <a:endParaRPr lang="en-US" dirty="0"/>
          </a:p>
        </p:txBody>
      </p:sp>
      <p:sp>
        <p:nvSpPr>
          <p:cNvPr id="4" name="Slide Number Placeholder 3"/>
          <p:cNvSpPr>
            <a:spLocks noGrp="1"/>
          </p:cNvSpPr>
          <p:nvPr>
            <p:ph type="sldNum" sz="quarter" idx="5"/>
          </p:nvPr>
        </p:nvSpPr>
        <p:spPr/>
        <p:txBody>
          <a:bodyPr/>
          <a:lstStyle/>
          <a:p>
            <a:fld id="{E06C5759-A1A2-437D-8EC7-6F72847A23CD}" type="slidenum">
              <a:rPr lang="en-US" smtClean="0"/>
              <a:t>12</a:t>
            </a:fld>
            <a:endParaRPr lang="en-US"/>
          </a:p>
        </p:txBody>
      </p:sp>
    </p:spTree>
    <p:extLst>
      <p:ext uri="{BB962C8B-B14F-4D97-AF65-F5344CB8AC3E}">
        <p14:creationId xmlns:p14="http://schemas.microsoft.com/office/powerpoint/2010/main" val="249648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6C5759-A1A2-437D-8EC7-6F72847A23CD}" type="slidenum">
              <a:rPr lang="en-US" smtClean="0"/>
              <a:t>2</a:t>
            </a:fld>
            <a:endParaRPr lang="en-US"/>
          </a:p>
        </p:txBody>
      </p:sp>
    </p:spTree>
    <p:extLst>
      <p:ext uri="{BB962C8B-B14F-4D97-AF65-F5344CB8AC3E}">
        <p14:creationId xmlns:p14="http://schemas.microsoft.com/office/powerpoint/2010/main" val="3150157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6C5759-A1A2-437D-8EC7-6F72847A23CD}" type="slidenum">
              <a:rPr lang="en-US" smtClean="0"/>
              <a:t>3</a:t>
            </a:fld>
            <a:endParaRPr lang="en-US"/>
          </a:p>
        </p:txBody>
      </p:sp>
    </p:spTree>
    <p:extLst>
      <p:ext uri="{BB962C8B-B14F-4D97-AF65-F5344CB8AC3E}">
        <p14:creationId xmlns:p14="http://schemas.microsoft.com/office/powerpoint/2010/main" val="80274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6C5759-A1A2-437D-8EC7-6F72847A23CD}" type="slidenum">
              <a:rPr lang="en-US" smtClean="0"/>
              <a:t>4</a:t>
            </a:fld>
            <a:endParaRPr lang="en-US"/>
          </a:p>
        </p:txBody>
      </p:sp>
    </p:spTree>
    <p:extLst>
      <p:ext uri="{BB962C8B-B14F-4D97-AF65-F5344CB8AC3E}">
        <p14:creationId xmlns:p14="http://schemas.microsoft.com/office/powerpoint/2010/main" val="2564130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136</a:t>
            </a:r>
          </a:p>
        </p:txBody>
      </p:sp>
      <p:sp>
        <p:nvSpPr>
          <p:cNvPr id="4" name="Slide Number Placeholder 3"/>
          <p:cNvSpPr>
            <a:spLocks noGrp="1"/>
          </p:cNvSpPr>
          <p:nvPr>
            <p:ph type="sldNum" sz="quarter" idx="5"/>
          </p:nvPr>
        </p:nvSpPr>
        <p:spPr/>
        <p:txBody>
          <a:bodyPr/>
          <a:lstStyle/>
          <a:p>
            <a:fld id="{E06C5759-A1A2-437D-8EC7-6F72847A23CD}" type="slidenum">
              <a:rPr lang="en-US" smtClean="0"/>
              <a:t>5</a:t>
            </a:fld>
            <a:endParaRPr lang="en-US"/>
          </a:p>
        </p:txBody>
      </p:sp>
    </p:spTree>
    <p:extLst>
      <p:ext uri="{BB962C8B-B14F-4D97-AF65-F5344CB8AC3E}">
        <p14:creationId xmlns:p14="http://schemas.microsoft.com/office/powerpoint/2010/main" val="1104801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136</a:t>
            </a:r>
          </a:p>
        </p:txBody>
      </p:sp>
      <p:sp>
        <p:nvSpPr>
          <p:cNvPr id="4" name="Slide Number Placeholder 3"/>
          <p:cNvSpPr>
            <a:spLocks noGrp="1"/>
          </p:cNvSpPr>
          <p:nvPr>
            <p:ph type="sldNum" sz="quarter" idx="5"/>
          </p:nvPr>
        </p:nvSpPr>
        <p:spPr/>
        <p:txBody>
          <a:bodyPr/>
          <a:lstStyle/>
          <a:p>
            <a:fld id="{E06C5759-A1A2-437D-8EC7-6F72847A23CD}" type="slidenum">
              <a:rPr lang="en-US" smtClean="0"/>
              <a:t>6</a:t>
            </a:fld>
            <a:endParaRPr lang="en-US"/>
          </a:p>
        </p:txBody>
      </p:sp>
    </p:spTree>
    <p:extLst>
      <p:ext uri="{BB962C8B-B14F-4D97-AF65-F5344CB8AC3E}">
        <p14:creationId xmlns:p14="http://schemas.microsoft.com/office/powerpoint/2010/main" val="2437690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136</a:t>
            </a:r>
          </a:p>
        </p:txBody>
      </p:sp>
      <p:sp>
        <p:nvSpPr>
          <p:cNvPr id="4" name="Slide Number Placeholder 3"/>
          <p:cNvSpPr>
            <a:spLocks noGrp="1"/>
          </p:cNvSpPr>
          <p:nvPr>
            <p:ph type="sldNum" sz="quarter" idx="5"/>
          </p:nvPr>
        </p:nvSpPr>
        <p:spPr/>
        <p:txBody>
          <a:bodyPr/>
          <a:lstStyle/>
          <a:p>
            <a:fld id="{E06C5759-A1A2-437D-8EC7-6F72847A23CD}" type="slidenum">
              <a:rPr lang="en-US" smtClean="0"/>
              <a:t>7</a:t>
            </a:fld>
            <a:endParaRPr lang="en-US"/>
          </a:p>
        </p:txBody>
      </p:sp>
    </p:spTree>
    <p:extLst>
      <p:ext uri="{BB962C8B-B14F-4D97-AF65-F5344CB8AC3E}">
        <p14:creationId xmlns:p14="http://schemas.microsoft.com/office/powerpoint/2010/main" val="1918375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checkpoint questions page 136</a:t>
            </a:r>
          </a:p>
        </p:txBody>
      </p:sp>
      <p:sp>
        <p:nvSpPr>
          <p:cNvPr id="4" name="Slide Number Placeholder 3"/>
          <p:cNvSpPr>
            <a:spLocks noGrp="1"/>
          </p:cNvSpPr>
          <p:nvPr>
            <p:ph type="sldNum" sz="quarter" idx="5"/>
          </p:nvPr>
        </p:nvSpPr>
        <p:spPr/>
        <p:txBody>
          <a:bodyPr/>
          <a:lstStyle/>
          <a:p>
            <a:fld id="{E06C5759-A1A2-437D-8EC7-6F72847A23CD}" type="slidenum">
              <a:rPr lang="en-US" smtClean="0"/>
              <a:t>8</a:t>
            </a:fld>
            <a:endParaRPr lang="en-US"/>
          </a:p>
        </p:txBody>
      </p:sp>
    </p:spTree>
    <p:extLst>
      <p:ext uri="{BB962C8B-B14F-4D97-AF65-F5344CB8AC3E}">
        <p14:creationId xmlns:p14="http://schemas.microsoft.com/office/powerpoint/2010/main" val="2374823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checkpoint questions page 136</a:t>
            </a:r>
          </a:p>
        </p:txBody>
      </p:sp>
      <p:sp>
        <p:nvSpPr>
          <p:cNvPr id="4" name="Slide Number Placeholder 3"/>
          <p:cNvSpPr>
            <a:spLocks noGrp="1"/>
          </p:cNvSpPr>
          <p:nvPr>
            <p:ph type="sldNum" sz="quarter" idx="5"/>
          </p:nvPr>
        </p:nvSpPr>
        <p:spPr/>
        <p:txBody>
          <a:bodyPr/>
          <a:lstStyle/>
          <a:p>
            <a:fld id="{E06C5759-A1A2-437D-8EC7-6F72847A23CD}" type="slidenum">
              <a:rPr lang="en-US" smtClean="0"/>
              <a:t>9</a:t>
            </a:fld>
            <a:endParaRPr lang="en-US"/>
          </a:p>
        </p:txBody>
      </p:sp>
    </p:spTree>
    <p:extLst>
      <p:ext uri="{BB962C8B-B14F-4D97-AF65-F5344CB8AC3E}">
        <p14:creationId xmlns:p14="http://schemas.microsoft.com/office/powerpoint/2010/main" val="3748702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12F80-2C67-9210-4942-1BF731F6A6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B74B75-BF4B-957C-8661-5070D2C890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863043-64EF-ECDA-F401-97C04E3D0CD7}"/>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5" name="Footer Placeholder 4">
            <a:extLst>
              <a:ext uri="{FF2B5EF4-FFF2-40B4-BE49-F238E27FC236}">
                <a16:creationId xmlns:a16="http://schemas.microsoft.com/office/drawing/2014/main" id="{DE033596-CE38-8D71-7A52-73FEC06689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79510A-5974-94B8-1E20-44ECF4BDB7C2}"/>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389891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0335-73F6-6E60-4086-78AB1D323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E778DD-460A-061C-A11E-C686AC1710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7A3291-4405-D313-0BCF-B4DA44F1877E}"/>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5" name="Footer Placeholder 4">
            <a:extLst>
              <a:ext uri="{FF2B5EF4-FFF2-40B4-BE49-F238E27FC236}">
                <a16:creationId xmlns:a16="http://schemas.microsoft.com/office/drawing/2014/main" id="{2D46502C-1BF9-6DE0-71A3-140E46DF55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37895-741E-0121-D67A-AA734CFC2A2F}"/>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3156178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3D2CE4-7F5A-97CB-5BD0-5F822F59D4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B9A7D2-582A-577E-B18C-C9294B5CD9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0A561C-87F7-CC07-01E5-D2DE81754211}"/>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5" name="Footer Placeholder 4">
            <a:extLst>
              <a:ext uri="{FF2B5EF4-FFF2-40B4-BE49-F238E27FC236}">
                <a16:creationId xmlns:a16="http://schemas.microsoft.com/office/drawing/2014/main" id="{56BC1A18-ACFD-EF5E-9B96-E93012AA4E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72EBD8-8E94-A454-BFB0-4D0C43BC35CD}"/>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156123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3CAEA-7587-F0EA-5D43-E51B8FA896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50B7E7-E1A3-1FED-3235-C8AF03ECF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E99DDC-A2A9-A602-6C2F-5A86793934A5}"/>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5" name="Footer Placeholder 4">
            <a:extLst>
              <a:ext uri="{FF2B5EF4-FFF2-40B4-BE49-F238E27FC236}">
                <a16:creationId xmlns:a16="http://schemas.microsoft.com/office/drawing/2014/main" id="{6DFC8BC0-6545-FAD1-29FD-32D31082A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413621-2B15-014B-CD7E-BDE6779AE3B7}"/>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184907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72866-0C59-683F-7127-0DD281ACAA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972EA4-3782-C210-CA41-324BD54958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39EBE5-2B28-018F-C7FC-85B447108FA6}"/>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5" name="Footer Placeholder 4">
            <a:extLst>
              <a:ext uri="{FF2B5EF4-FFF2-40B4-BE49-F238E27FC236}">
                <a16:creationId xmlns:a16="http://schemas.microsoft.com/office/drawing/2014/main" id="{57C9CE61-8F5F-DC23-2D3C-B857AAD22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65966-6FDE-2649-D941-21C0C72CE55A}"/>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79947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93B88-8D5F-B91C-8467-F4E2328EAC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FA3054-0C59-5E81-BF7F-2620FB5E58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386F64-B23A-14CF-4FB3-7B42D64204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EB7BB8-3976-6222-3DE9-14F07CF10376}"/>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6" name="Footer Placeholder 5">
            <a:extLst>
              <a:ext uri="{FF2B5EF4-FFF2-40B4-BE49-F238E27FC236}">
                <a16:creationId xmlns:a16="http://schemas.microsoft.com/office/drawing/2014/main" id="{5F2BE21C-B7B4-3961-8986-E77A5F212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C4B890-FB14-51FE-56D0-A9CDAC3C1F1F}"/>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2521841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20849-EC4B-E45A-B712-1418F345F0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6278B4-E8DC-BBAE-DAD6-D45A43C6F7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6D6F66-6942-65B5-C7BF-822AD90262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93BF66-681D-F397-88AF-0B50F03210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FED292-5EE9-B6A4-218D-8606D0FE7E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5B3659-04E2-5853-FE37-84089FE7FEFD}"/>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8" name="Footer Placeholder 7">
            <a:extLst>
              <a:ext uri="{FF2B5EF4-FFF2-40B4-BE49-F238E27FC236}">
                <a16:creationId xmlns:a16="http://schemas.microsoft.com/office/drawing/2014/main" id="{1B2B7DF6-4BB0-C3D3-3F4F-077B5C0580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112C03-9B9D-9784-ADE1-F5E087F5F8A2}"/>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241408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C60A-1242-232C-D6E4-708451B51E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4DEF0A-0494-E58C-41E0-56FEC2126B73}"/>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4" name="Footer Placeholder 3">
            <a:extLst>
              <a:ext uri="{FF2B5EF4-FFF2-40B4-BE49-F238E27FC236}">
                <a16:creationId xmlns:a16="http://schemas.microsoft.com/office/drawing/2014/main" id="{60AA7D77-B0EF-E72F-C4A3-B5012897F9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04919E-CAF1-0C11-200C-ECFA7008E9A1}"/>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301240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E2FB3C-E5E9-0F53-2EE3-968460B8ED05}"/>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3" name="Footer Placeholder 2">
            <a:extLst>
              <a:ext uri="{FF2B5EF4-FFF2-40B4-BE49-F238E27FC236}">
                <a16:creationId xmlns:a16="http://schemas.microsoft.com/office/drawing/2014/main" id="{AF9F6D2D-A57B-90FD-AF3B-352D14AAD6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5E5623-8D0E-F3F0-8AEE-27504955E796}"/>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350336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C158C-9DD7-CA4F-DF20-66B73F69C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E0F642-621B-6B3B-A3AE-4A962ED5DF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05C944-C946-3CEF-9B38-3246A56D9D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8B9264-14F6-0495-8077-FB2C3B70F9A7}"/>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6" name="Footer Placeholder 5">
            <a:extLst>
              <a:ext uri="{FF2B5EF4-FFF2-40B4-BE49-F238E27FC236}">
                <a16:creationId xmlns:a16="http://schemas.microsoft.com/office/drawing/2014/main" id="{DE6E1382-11BB-C114-3D6E-9CE95EA042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014613-E6FF-3B7B-8FBD-BADE7ADBBCE4}"/>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378401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E76BE-4E26-2A33-6CB9-660849356A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1A7038-3CD8-80FD-386A-960218C243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785B54-08DC-F0B5-D94A-90E93410F4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E6601D-35E8-5BB5-7CBD-651B11F12B29}"/>
              </a:ext>
            </a:extLst>
          </p:cNvPr>
          <p:cNvSpPr>
            <a:spLocks noGrp="1"/>
          </p:cNvSpPr>
          <p:nvPr>
            <p:ph type="dt" sz="half" idx="10"/>
          </p:nvPr>
        </p:nvSpPr>
        <p:spPr/>
        <p:txBody>
          <a:bodyPr/>
          <a:lstStyle/>
          <a:p>
            <a:fld id="{EE228647-96B4-46C5-8B78-8B358D64764D}" type="datetimeFigureOut">
              <a:rPr lang="en-US" smtClean="0"/>
              <a:t>1/23/2024</a:t>
            </a:fld>
            <a:endParaRPr lang="en-US"/>
          </a:p>
        </p:txBody>
      </p:sp>
      <p:sp>
        <p:nvSpPr>
          <p:cNvPr id="6" name="Footer Placeholder 5">
            <a:extLst>
              <a:ext uri="{FF2B5EF4-FFF2-40B4-BE49-F238E27FC236}">
                <a16:creationId xmlns:a16="http://schemas.microsoft.com/office/drawing/2014/main" id="{00908564-25AD-DE7B-7F21-A9E685113C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8370E5-E84D-B2C3-2858-F6B8ED8D6431}"/>
              </a:ext>
            </a:extLst>
          </p:cNvPr>
          <p:cNvSpPr>
            <a:spLocks noGrp="1"/>
          </p:cNvSpPr>
          <p:nvPr>
            <p:ph type="sldNum" sz="quarter" idx="12"/>
          </p:nvPr>
        </p:nvSpPr>
        <p:spPr/>
        <p:txBody>
          <a:bodyPr/>
          <a:lstStyle/>
          <a:p>
            <a:fld id="{2C733A55-9210-48F4-9383-4F694D532E3A}" type="slidenum">
              <a:rPr lang="en-US" smtClean="0"/>
              <a:t>‹#›</a:t>
            </a:fld>
            <a:endParaRPr lang="en-US"/>
          </a:p>
        </p:txBody>
      </p:sp>
    </p:spTree>
    <p:extLst>
      <p:ext uri="{BB962C8B-B14F-4D97-AF65-F5344CB8AC3E}">
        <p14:creationId xmlns:p14="http://schemas.microsoft.com/office/powerpoint/2010/main" val="1935768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A364C3-C011-1D2F-5CAA-173CE8E772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E64B72-EC7C-0E3D-341A-E04CB30B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9DCD1-5264-069E-FCCC-BEA559AD6C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28647-96B4-46C5-8B78-8B358D64764D}" type="datetimeFigureOut">
              <a:rPr lang="en-US" smtClean="0"/>
              <a:t>1/23/2024</a:t>
            </a:fld>
            <a:endParaRPr lang="en-US"/>
          </a:p>
        </p:txBody>
      </p:sp>
      <p:sp>
        <p:nvSpPr>
          <p:cNvPr id="5" name="Footer Placeholder 4">
            <a:extLst>
              <a:ext uri="{FF2B5EF4-FFF2-40B4-BE49-F238E27FC236}">
                <a16:creationId xmlns:a16="http://schemas.microsoft.com/office/drawing/2014/main" id="{56ABDA19-BFC5-5F6E-298D-D6EDA45325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99B0A0-76A8-196E-0D72-5B8A85C585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3A55-9210-48F4-9383-4F694D532E3A}" type="slidenum">
              <a:rPr lang="en-US" smtClean="0"/>
              <a:t>‹#›</a:t>
            </a:fld>
            <a:endParaRPr lang="en-US"/>
          </a:p>
        </p:txBody>
      </p:sp>
    </p:spTree>
    <p:extLst>
      <p:ext uri="{BB962C8B-B14F-4D97-AF65-F5344CB8AC3E}">
        <p14:creationId xmlns:p14="http://schemas.microsoft.com/office/powerpoint/2010/main" val="1258677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sz="2400" dirty="0">
                <a:latin typeface="Cambria" panose="02040503050406030204" pitchFamily="18" charset="0"/>
                <a:ea typeface="Cambria" panose="02040503050406030204" pitchFamily="18" charset="0"/>
              </a:rPr>
              <a:t>There’s a certain amount of energy needed for the photoelectrons to escape the surface of a metal, it is called the </a:t>
            </a:r>
            <a:r>
              <a:rPr lang="en-US" sz="2400" dirty="0">
                <a:solidFill>
                  <a:srgbClr val="00B0F0"/>
                </a:solidFill>
                <a:latin typeface="Cambria" panose="02040503050406030204" pitchFamily="18" charset="0"/>
                <a:ea typeface="Cambria" panose="02040503050406030204" pitchFamily="18" charset="0"/>
              </a:rPr>
              <a:t>work function </a:t>
            </a:r>
            <a:r>
              <a:rPr lang="el-GR" sz="2400" dirty="0">
                <a:solidFill>
                  <a:srgbClr val="00B0F0"/>
                </a:solidFill>
                <a:latin typeface="Cambria" panose="02040503050406030204" pitchFamily="18" charset="0"/>
                <a:ea typeface="Cambria" panose="02040503050406030204" pitchFamily="18" charset="0"/>
              </a:rPr>
              <a:t>Φ</a:t>
            </a:r>
            <a:r>
              <a:rPr lang="en-US" sz="2400" dirty="0">
                <a:solidFill>
                  <a:srgbClr val="00B0F0"/>
                </a:solidFill>
                <a:latin typeface="Cambria" panose="02040503050406030204" pitchFamily="18" charset="0"/>
                <a:ea typeface="Cambria" panose="02040503050406030204" pitchFamily="18" charset="0"/>
              </a:rPr>
              <a:t>.</a:t>
            </a:r>
          </a:p>
          <a:p>
            <a:endParaRPr lang="en-US" sz="2400" dirty="0">
              <a:solidFill>
                <a:srgbClr val="00B0F0"/>
              </a:solidFill>
              <a:latin typeface="Cambria" panose="02040503050406030204" pitchFamily="18" charset="0"/>
              <a:ea typeface="Cambria" panose="02040503050406030204" pitchFamily="18" charset="0"/>
            </a:endParaRPr>
          </a:p>
          <a:p>
            <a:r>
              <a:rPr lang="en-US" sz="2400" dirty="0">
                <a:latin typeface="Cambria" panose="02040503050406030204" pitchFamily="18" charset="0"/>
                <a:ea typeface="Cambria" panose="02040503050406030204" pitchFamily="18" charset="0"/>
              </a:rPr>
              <a:t>If the energy of the photon carries more energy</a:t>
            </a:r>
            <a:br>
              <a:rPr lang="en-US" sz="2400" dirty="0">
                <a:latin typeface="Cambria" panose="02040503050406030204" pitchFamily="18" charset="0"/>
                <a:ea typeface="Cambria" panose="02040503050406030204" pitchFamily="18" charset="0"/>
              </a:rPr>
            </a:br>
            <a:r>
              <a:rPr lang="en-US" sz="2400" dirty="0">
                <a:latin typeface="Cambria" panose="02040503050406030204" pitchFamily="18" charset="0"/>
                <a:ea typeface="Cambria" panose="02040503050406030204" pitchFamily="18" charset="0"/>
              </a:rPr>
              <a:t> than the work function, the remaining energy will</a:t>
            </a:r>
            <a:br>
              <a:rPr lang="en-US" sz="2400" dirty="0">
                <a:latin typeface="Cambria" panose="02040503050406030204" pitchFamily="18" charset="0"/>
                <a:ea typeface="Cambria" panose="02040503050406030204" pitchFamily="18" charset="0"/>
              </a:rPr>
            </a:br>
            <a:r>
              <a:rPr lang="en-US" sz="2400" dirty="0">
                <a:latin typeface="Cambria" panose="02040503050406030204" pitchFamily="18" charset="0"/>
                <a:ea typeface="Cambria" panose="02040503050406030204" pitchFamily="18" charset="0"/>
              </a:rPr>
              <a:t> be transferred as kinetic energy to the photoelectron</a:t>
            </a:r>
          </a:p>
          <a:p>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p:txBody>
      </p:sp>
      <p:pic>
        <p:nvPicPr>
          <p:cNvPr id="7" name="Picture 6">
            <a:extLst>
              <a:ext uri="{FF2B5EF4-FFF2-40B4-BE49-F238E27FC236}">
                <a16:creationId xmlns:a16="http://schemas.microsoft.com/office/drawing/2014/main" id="{E6116EA7-3E7F-17D3-9778-2360F1640C3B}"/>
              </a:ext>
            </a:extLst>
          </p:cNvPr>
          <p:cNvPicPr>
            <a:picLocks noChangeAspect="1"/>
          </p:cNvPicPr>
          <p:nvPr/>
        </p:nvPicPr>
        <p:blipFill rotWithShape="1">
          <a:blip r:embed="rId3"/>
          <a:srcRect r="3581"/>
          <a:stretch/>
        </p:blipFill>
        <p:spPr>
          <a:xfrm>
            <a:off x="8888484" y="1690369"/>
            <a:ext cx="3181596" cy="3476943"/>
          </a:xfrm>
          <a:prstGeom prst="rect">
            <a:avLst/>
          </a:prstGeom>
        </p:spPr>
      </p:pic>
      <p:sp>
        <p:nvSpPr>
          <p:cNvPr id="8" name="Oval 7">
            <a:extLst>
              <a:ext uri="{FF2B5EF4-FFF2-40B4-BE49-F238E27FC236}">
                <a16:creationId xmlns:a16="http://schemas.microsoft.com/office/drawing/2014/main" id="{75DB2796-C197-633B-590C-EAC40597CB49}"/>
              </a:ext>
            </a:extLst>
          </p:cNvPr>
          <p:cNvSpPr/>
          <p:nvPr/>
        </p:nvSpPr>
        <p:spPr>
          <a:xfrm>
            <a:off x="4419600" y="6610271"/>
            <a:ext cx="304800" cy="325120"/>
          </a:xfrm>
          <a:prstGeom prst="ellipse">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AE0F4417-D95B-19AB-D3E9-CB3C796703DB}"/>
              </a:ext>
            </a:extLst>
          </p:cNvPr>
          <p:cNvSpPr/>
          <p:nvPr/>
        </p:nvSpPr>
        <p:spPr>
          <a:xfrm>
            <a:off x="3784600" y="6035040"/>
            <a:ext cx="1574800" cy="14875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15833D7-02AB-507C-4127-67D7272563F6}"/>
              </a:ext>
            </a:extLst>
          </p:cNvPr>
          <p:cNvSpPr/>
          <p:nvPr/>
        </p:nvSpPr>
        <p:spPr>
          <a:xfrm>
            <a:off x="3418840" y="5648960"/>
            <a:ext cx="2306320" cy="207678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4AB0B76-47C7-AA44-A5C3-5A65FF01B8D9}"/>
              </a:ext>
            </a:extLst>
          </p:cNvPr>
          <p:cNvSpPr/>
          <p:nvPr/>
        </p:nvSpPr>
        <p:spPr>
          <a:xfrm>
            <a:off x="4495800" y="5578118"/>
            <a:ext cx="152400" cy="16256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e</a:t>
            </a:r>
          </a:p>
        </p:txBody>
      </p:sp>
      <p:cxnSp>
        <p:nvCxnSpPr>
          <p:cNvPr id="13" name="Straight Connector 12">
            <a:extLst>
              <a:ext uri="{FF2B5EF4-FFF2-40B4-BE49-F238E27FC236}">
                <a16:creationId xmlns:a16="http://schemas.microsoft.com/office/drawing/2014/main" id="{2DCC756B-087E-3866-A11B-91457857035A}"/>
              </a:ext>
            </a:extLst>
          </p:cNvPr>
          <p:cNvCxnSpPr/>
          <p:nvPr/>
        </p:nvCxnSpPr>
        <p:spPr>
          <a:xfrm>
            <a:off x="4495800" y="5506720"/>
            <a:ext cx="122936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E211EA0-D093-22A6-D753-F9A3BBEBE95A}"/>
              </a:ext>
            </a:extLst>
          </p:cNvPr>
          <p:cNvSpPr txBox="1"/>
          <p:nvPr/>
        </p:nvSpPr>
        <p:spPr>
          <a:xfrm>
            <a:off x="5270500" y="5195649"/>
            <a:ext cx="1076960" cy="369332"/>
          </a:xfrm>
          <a:prstGeom prst="rect">
            <a:avLst/>
          </a:prstGeom>
          <a:noFill/>
        </p:spPr>
        <p:txBody>
          <a:bodyPr wrap="square" rtlCol="0">
            <a:spAutoFit/>
          </a:bodyPr>
          <a:lstStyle/>
          <a:p>
            <a:r>
              <a:rPr lang="en-US" dirty="0"/>
              <a:t>4 eV</a:t>
            </a:r>
          </a:p>
        </p:txBody>
      </p:sp>
      <p:cxnSp>
        <p:nvCxnSpPr>
          <p:cNvPr id="16" name="Straight Arrow Connector 15">
            <a:extLst>
              <a:ext uri="{FF2B5EF4-FFF2-40B4-BE49-F238E27FC236}">
                <a16:creationId xmlns:a16="http://schemas.microsoft.com/office/drawing/2014/main" id="{38A7DE31-FBFC-941F-9944-9A8D4D48E07E}"/>
              </a:ext>
            </a:extLst>
          </p:cNvPr>
          <p:cNvCxnSpPr/>
          <p:nvPr/>
        </p:nvCxnSpPr>
        <p:spPr>
          <a:xfrm>
            <a:off x="2783840" y="4698265"/>
            <a:ext cx="1706880" cy="872411"/>
          </a:xfrm>
          <a:prstGeom prst="straightConnector1">
            <a:avLst/>
          </a:prstGeom>
          <a:ln w="19050">
            <a:solidFill>
              <a:srgbClr val="7030A0"/>
            </a:solidFill>
            <a:prstDash val="lgDash"/>
            <a:tailEnd type="triangle"/>
          </a:ln>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FDCE69F0-3126-75C5-ADCA-3A3A11C09C68}"/>
              </a:ext>
            </a:extLst>
          </p:cNvPr>
          <p:cNvSpPr txBox="1"/>
          <p:nvPr/>
        </p:nvSpPr>
        <p:spPr>
          <a:xfrm rot="1550417">
            <a:off x="2880360" y="4653077"/>
            <a:ext cx="1076960" cy="369332"/>
          </a:xfrm>
          <a:prstGeom prst="rect">
            <a:avLst/>
          </a:prstGeom>
          <a:noFill/>
        </p:spPr>
        <p:txBody>
          <a:bodyPr wrap="square" rtlCol="0">
            <a:spAutoFit/>
          </a:bodyPr>
          <a:lstStyle/>
          <a:p>
            <a:r>
              <a:rPr lang="en-US" dirty="0"/>
              <a:t>6 eV</a:t>
            </a:r>
          </a:p>
        </p:txBody>
      </p:sp>
      <p:cxnSp>
        <p:nvCxnSpPr>
          <p:cNvPr id="23" name="Straight Arrow Connector 22">
            <a:extLst>
              <a:ext uri="{FF2B5EF4-FFF2-40B4-BE49-F238E27FC236}">
                <a16:creationId xmlns:a16="http://schemas.microsoft.com/office/drawing/2014/main" id="{B804CDE5-44F7-A073-506D-92C48AE0908C}"/>
              </a:ext>
            </a:extLst>
          </p:cNvPr>
          <p:cNvCxnSpPr>
            <a:cxnSpLocks/>
          </p:cNvCxnSpPr>
          <p:nvPr/>
        </p:nvCxnSpPr>
        <p:spPr>
          <a:xfrm flipV="1">
            <a:off x="4648200" y="4825461"/>
            <a:ext cx="787400" cy="740375"/>
          </a:xfrm>
          <a:prstGeom prst="straightConnector1">
            <a:avLst/>
          </a:prstGeom>
          <a:ln w="19050">
            <a:tailEnd type="triangle"/>
          </a:ln>
        </p:spPr>
        <p:style>
          <a:lnRef idx="2">
            <a:schemeClr val="accent3"/>
          </a:lnRef>
          <a:fillRef idx="0">
            <a:schemeClr val="accent3"/>
          </a:fillRef>
          <a:effectRef idx="1">
            <a:schemeClr val="accent3"/>
          </a:effectRef>
          <a:fontRef idx="minor">
            <a:schemeClr val="tx1"/>
          </a:fontRef>
        </p:style>
      </p:cxnSp>
      <p:sp>
        <p:nvSpPr>
          <p:cNvPr id="24" name="TextBox 23">
            <a:extLst>
              <a:ext uri="{FF2B5EF4-FFF2-40B4-BE49-F238E27FC236}">
                <a16:creationId xmlns:a16="http://schemas.microsoft.com/office/drawing/2014/main" id="{B4461CE5-1514-FA72-6810-08C4A8036674}"/>
              </a:ext>
            </a:extLst>
          </p:cNvPr>
          <p:cNvSpPr txBox="1"/>
          <p:nvPr/>
        </p:nvSpPr>
        <p:spPr>
          <a:xfrm rot="18953426">
            <a:off x="4519940" y="4520321"/>
            <a:ext cx="1467560" cy="369332"/>
          </a:xfrm>
          <a:prstGeom prst="rect">
            <a:avLst/>
          </a:prstGeom>
          <a:noFill/>
        </p:spPr>
        <p:txBody>
          <a:bodyPr wrap="square" rtlCol="0">
            <a:spAutoFit/>
          </a:bodyPr>
          <a:lstStyle/>
          <a:p>
            <a:r>
              <a:rPr lang="en-US" dirty="0"/>
              <a:t>2 eV of KE</a:t>
            </a:r>
          </a:p>
        </p:txBody>
      </p:sp>
    </p:spTree>
    <p:extLst>
      <p:ext uri="{BB962C8B-B14F-4D97-AF65-F5344CB8AC3E}">
        <p14:creationId xmlns:p14="http://schemas.microsoft.com/office/powerpoint/2010/main" val="100517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sz="2400" dirty="0">
                    <a:latin typeface="Cambria" panose="02040503050406030204" pitchFamily="18" charset="0"/>
                    <a:ea typeface="Cambria" panose="02040503050406030204" pitchFamily="18" charset="0"/>
                  </a:rPr>
                  <a:t>The photoelectric cell</a:t>
                </a:r>
              </a:p>
              <a:p>
                <a:endParaRPr lang="en-US" sz="2400" dirty="0">
                  <a:latin typeface="Cambria" panose="02040503050406030204" pitchFamily="18" charset="0"/>
                  <a:ea typeface="Cambria" panose="02040503050406030204" pitchFamily="18" charset="0"/>
                </a:endParaRPr>
              </a:p>
              <a:p>
                <a:pPr lvl="2"/>
                <a14:m>
                  <m:oMath xmlns:m="http://schemas.openxmlformats.org/officeDocument/2006/math">
                    <m:f>
                      <m:fPr>
                        <m:ctrlPr>
                          <a:rPr lang="en-US" sz="3200" i="1" smtClean="0">
                            <a:solidFill>
                              <a:schemeClr val="tx1"/>
                            </a:solidFill>
                            <a:latin typeface="Cambria Math" panose="02040503050406030204" pitchFamily="18" charset="0"/>
                            <a:ea typeface="Cambria" panose="02040503050406030204" pitchFamily="18" charset="0"/>
                          </a:rPr>
                        </m:ctrlPr>
                      </m:fPr>
                      <m:num>
                        <m:r>
                          <a:rPr lang="en-US" sz="3200" i="1">
                            <a:solidFill>
                              <a:schemeClr val="tx1"/>
                            </a:solidFill>
                            <a:latin typeface="Cambria Math" panose="02040503050406030204" pitchFamily="18" charset="0"/>
                            <a:ea typeface="Cambria" panose="02040503050406030204" pitchFamily="18" charset="0"/>
                          </a:rPr>
                          <m:t>1</m:t>
                        </m:r>
                      </m:num>
                      <m:den>
                        <m:r>
                          <a:rPr lang="en-US" sz="3200" i="1">
                            <a:solidFill>
                              <a:schemeClr val="tx1"/>
                            </a:solidFill>
                            <a:latin typeface="Cambria Math" panose="02040503050406030204" pitchFamily="18" charset="0"/>
                            <a:ea typeface="Cambria" panose="02040503050406030204" pitchFamily="18" charset="0"/>
                          </a:rPr>
                          <m:t>2</m:t>
                        </m:r>
                      </m:den>
                    </m:f>
                    <m:r>
                      <a:rPr lang="en-US" sz="3200" i="1">
                        <a:solidFill>
                          <a:schemeClr val="tx1"/>
                        </a:solidFill>
                        <a:latin typeface="Cambria Math" panose="02040503050406030204" pitchFamily="18" charset="0"/>
                        <a:ea typeface="Cambria" panose="02040503050406030204" pitchFamily="18" charset="0"/>
                      </a:rPr>
                      <m:t>𝑚</m:t>
                    </m:r>
                    <m:sSup>
                      <m:sSupPr>
                        <m:ctrlPr>
                          <a:rPr lang="en-US" sz="3200" i="1">
                            <a:solidFill>
                              <a:schemeClr val="tx1"/>
                            </a:solidFill>
                            <a:latin typeface="Cambria Math" panose="02040503050406030204" pitchFamily="18" charset="0"/>
                            <a:ea typeface="Cambria" panose="02040503050406030204" pitchFamily="18" charset="0"/>
                          </a:rPr>
                        </m:ctrlPr>
                      </m:sSupPr>
                      <m:e>
                        <m:r>
                          <a:rPr lang="en-US" sz="3200" i="1">
                            <a:solidFill>
                              <a:schemeClr val="tx1"/>
                            </a:solidFill>
                            <a:latin typeface="Cambria Math" panose="02040503050406030204" pitchFamily="18" charset="0"/>
                            <a:ea typeface="Cambria" panose="02040503050406030204" pitchFamily="18" charset="0"/>
                          </a:rPr>
                          <m:t>𝑣</m:t>
                        </m:r>
                      </m:e>
                      <m:sup>
                        <m:r>
                          <a:rPr lang="en-US" sz="3200" i="1">
                            <a:solidFill>
                              <a:schemeClr val="tx1"/>
                            </a:solidFill>
                            <a:latin typeface="Cambria Math" panose="02040503050406030204" pitchFamily="18" charset="0"/>
                            <a:ea typeface="Cambria" panose="02040503050406030204" pitchFamily="18" charset="0"/>
                          </a:rPr>
                          <m:t>2</m:t>
                        </m:r>
                      </m:sup>
                    </m:sSup>
                    <m:r>
                      <a:rPr lang="en-US" sz="3200" i="1">
                        <a:solidFill>
                          <a:schemeClr val="tx1"/>
                        </a:solidFill>
                        <a:latin typeface="Cambria Math" panose="02040503050406030204" pitchFamily="18" charset="0"/>
                        <a:ea typeface="Cambria" panose="02040503050406030204" pitchFamily="18" charset="0"/>
                      </a:rPr>
                      <m:t>=</m:t>
                    </m:r>
                    <m:r>
                      <a:rPr lang="en-US" sz="3200" b="0" i="1" smtClean="0">
                        <a:solidFill>
                          <a:schemeClr val="tx1"/>
                        </a:solidFill>
                        <a:latin typeface="Cambria Math" panose="02040503050406030204" pitchFamily="18" charset="0"/>
                        <a:ea typeface="Cambria" panose="02040503050406030204" pitchFamily="18" charset="0"/>
                      </a:rPr>
                      <m:t>𝑒</m:t>
                    </m:r>
                    <m:r>
                      <a:rPr lang="en-US" sz="3200" b="0" i="1" smtClean="0">
                        <a:solidFill>
                          <a:schemeClr val="tx1"/>
                        </a:solidFill>
                        <a:latin typeface="Cambria Math" panose="02040503050406030204" pitchFamily="18" charset="0"/>
                        <a:ea typeface="Cambria" panose="02040503050406030204" pitchFamily="18" charset="0"/>
                      </a:rPr>
                      <m:t> ×</m:t>
                    </m:r>
                    <m:r>
                      <a:rPr lang="en-US" sz="3200" b="0" i="1" smtClean="0">
                        <a:solidFill>
                          <a:schemeClr val="tx1"/>
                        </a:solidFill>
                        <a:latin typeface="Cambria Math" panose="02040503050406030204" pitchFamily="18" charset="0"/>
                        <a:ea typeface="Cambria Math" panose="02040503050406030204" pitchFamily="18" charset="0"/>
                      </a:rPr>
                      <m:t>𝑉</m:t>
                    </m:r>
                  </m:oMath>
                </a14:m>
                <a:endParaRPr lang="en-US" sz="3200" dirty="0">
                  <a:solidFill>
                    <a:schemeClr val="tx1"/>
                  </a:solidFill>
                  <a:latin typeface="Cambria" panose="02040503050406030204" pitchFamily="18" charset="0"/>
                  <a:ea typeface="Cambria" panose="02040503050406030204" pitchFamily="18" charset="0"/>
                </a:endParaRPr>
              </a:p>
            </p:txBody>
          </p:sp>
        </mc:Choice>
        <mc:Fallback xmlns="">
          <p:sp>
            <p:nvSpPr>
              <p:cNvPr id="3" name="Content Placeholder 2">
                <a:extLst>
                  <a:ext uri="{FF2B5EF4-FFF2-40B4-BE49-F238E27FC236}">
                    <a16:creationId xmlns:a16="http://schemas.microsoft.com/office/drawing/2014/main" id="{1556B2CE-2F82-2640-2309-A5BB3302FD98}"/>
                  </a:ext>
                </a:extLst>
              </p:cNvPr>
              <p:cNvSpPr>
                <a:spLocks noGrp="1" noRot="1" noChangeAspect="1" noMove="1" noResize="1" noEditPoints="1" noAdjustHandles="1" noChangeArrowheads="1" noChangeShapeType="1" noTextEdit="1"/>
              </p:cNvSpPr>
              <p:nvPr>
                <p:ph idx="1"/>
              </p:nvPr>
            </p:nvSpPr>
            <p:spPr>
              <a:xfrm>
                <a:off x="838200" y="680720"/>
                <a:ext cx="10515600" cy="5496243"/>
              </a:xfrm>
              <a:blipFill>
                <a:blip r:embed="rId3"/>
                <a:stretch>
                  <a:fillRect l="-812" t="-1554"/>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7DA67BB5-966C-553B-8C9D-9BB6E1029FB4}"/>
              </a:ext>
            </a:extLst>
          </p:cNvPr>
          <p:cNvPicPr>
            <a:picLocks noChangeAspect="1"/>
          </p:cNvPicPr>
          <p:nvPr/>
        </p:nvPicPr>
        <p:blipFill>
          <a:blip r:embed="rId4"/>
          <a:stretch>
            <a:fillRect/>
          </a:stretch>
        </p:blipFill>
        <p:spPr>
          <a:xfrm>
            <a:off x="6395720" y="1312545"/>
            <a:ext cx="5695950" cy="3257550"/>
          </a:xfrm>
          <a:prstGeom prst="rect">
            <a:avLst/>
          </a:prstGeom>
        </p:spPr>
      </p:pic>
      <p:sp>
        <p:nvSpPr>
          <p:cNvPr id="7" name="Arrow: Curved Down 6">
            <a:extLst>
              <a:ext uri="{FF2B5EF4-FFF2-40B4-BE49-F238E27FC236}">
                <a16:creationId xmlns:a16="http://schemas.microsoft.com/office/drawing/2014/main" id="{B400BC49-5AF8-BF68-9FC8-614477B1F3EF}"/>
              </a:ext>
            </a:extLst>
          </p:cNvPr>
          <p:cNvSpPr/>
          <p:nvPr/>
        </p:nvSpPr>
        <p:spPr>
          <a:xfrm>
            <a:off x="9458960" y="3139440"/>
            <a:ext cx="477520" cy="426720"/>
          </a:xfrm>
          <a:prstGeom prst="curved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6715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dirty="0">
                <a:latin typeface="Cambria" panose="02040503050406030204" pitchFamily="18" charset="0"/>
                <a:ea typeface="Cambria" panose="02040503050406030204" pitchFamily="18" charset="0"/>
              </a:rPr>
              <a:t>Is a branch of physics that describes the behavior of matter and energy on an atomic scale</a:t>
            </a:r>
          </a:p>
          <a:p>
            <a:pPr lvl="1"/>
            <a:r>
              <a:rPr lang="en-US" b="1" dirty="0">
                <a:solidFill>
                  <a:srgbClr val="0070C0"/>
                </a:solidFill>
                <a:latin typeface="Cambria" panose="02040503050406030204" pitchFamily="18" charset="0"/>
                <a:ea typeface="Cambria" panose="02040503050406030204" pitchFamily="18" charset="0"/>
              </a:rPr>
              <a:t>Wave-particle nature: </a:t>
            </a:r>
            <a:r>
              <a:rPr lang="en-US" dirty="0">
                <a:latin typeface="Cambria" panose="02040503050406030204" pitchFamily="18" charset="0"/>
                <a:ea typeface="Cambria" panose="02040503050406030204" pitchFamily="18" charset="0"/>
              </a:rPr>
              <a:t>Light, electrons, nucleons can act as waves and as particles.</a:t>
            </a:r>
          </a:p>
          <a:p>
            <a:pPr lvl="1"/>
            <a:endParaRPr lang="en-US" dirty="0">
              <a:latin typeface="Cambria" panose="02040503050406030204" pitchFamily="18" charset="0"/>
              <a:ea typeface="Cambria" panose="02040503050406030204" pitchFamily="18" charset="0"/>
            </a:endParaRPr>
          </a:p>
          <a:p>
            <a:pPr lvl="1"/>
            <a:r>
              <a:rPr lang="en-US" dirty="0">
                <a:latin typeface="Cambria" panose="02040503050406030204" pitchFamily="18" charset="0"/>
                <a:ea typeface="Cambria" panose="02040503050406030204" pitchFamily="18" charset="0"/>
              </a:rPr>
              <a:t>Matter can be thought of as energy, and vice-versa </a:t>
            </a:r>
          </a:p>
          <a:p>
            <a:pPr lvl="1"/>
            <a:r>
              <a:rPr lang="en-US" dirty="0">
                <a:latin typeface="Cambria" panose="02040503050406030204" pitchFamily="18" charset="0"/>
                <a:ea typeface="Cambria" panose="02040503050406030204" pitchFamily="18" charset="0"/>
              </a:rPr>
              <a:t>A Photon is the basic unit of light (energy) it is massless</a:t>
            </a:r>
          </a:p>
          <a:p>
            <a:pPr lvl="2"/>
            <a:r>
              <a:rPr lang="en-US" sz="2400" dirty="0">
                <a:solidFill>
                  <a:srgbClr val="7030A0"/>
                </a:solidFill>
                <a:latin typeface="Cambria" panose="02040503050406030204" pitchFamily="18" charset="0"/>
                <a:ea typeface="Cambria" panose="02040503050406030204" pitchFamily="18" charset="0"/>
              </a:rPr>
              <a:t>Photon as a wave: </a:t>
            </a:r>
            <a:r>
              <a:rPr lang="en-US" sz="2400" dirty="0">
                <a:latin typeface="Cambria" panose="02040503050406030204" pitchFamily="18" charset="0"/>
                <a:ea typeface="Cambria" panose="02040503050406030204" pitchFamily="18" charset="0"/>
              </a:rPr>
              <a:t>reflection, refraction, interference,…</a:t>
            </a:r>
          </a:p>
          <a:p>
            <a:pPr lvl="2"/>
            <a:r>
              <a:rPr lang="en-US" sz="2400" dirty="0">
                <a:solidFill>
                  <a:srgbClr val="7030A0"/>
                </a:solidFill>
                <a:latin typeface="Cambria" panose="02040503050406030204" pitchFamily="18" charset="0"/>
                <a:ea typeface="Cambria" panose="02040503050406030204" pitchFamily="18" charset="0"/>
              </a:rPr>
              <a:t>Photon as a particle: </a:t>
            </a:r>
            <a:r>
              <a:rPr lang="en-US" sz="2400" dirty="0">
                <a:latin typeface="Cambria" panose="02040503050406030204" pitchFamily="18" charset="0"/>
                <a:ea typeface="Cambria" panose="02040503050406030204" pitchFamily="18" charset="0"/>
              </a:rPr>
              <a:t>photoelectric effect , double slit interaction</a:t>
            </a:r>
          </a:p>
        </p:txBody>
      </p:sp>
    </p:spTree>
    <p:extLst>
      <p:ext uri="{BB962C8B-B14F-4D97-AF65-F5344CB8AC3E}">
        <p14:creationId xmlns:p14="http://schemas.microsoft.com/office/powerpoint/2010/main" val="2150473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3696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sz="2400" dirty="0">
                <a:latin typeface="Cambria" panose="02040503050406030204" pitchFamily="18" charset="0"/>
                <a:ea typeface="Cambria" panose="02040503050406030204" pitchFamily="18" charset="0"/>
              </a:rPr>
              <a:t>There’s a certain amount of energy needed for the photoelectrons to escape the surface of a metal, it is called the </a:t>
            </a:r>
            <a:r>
              <a:rPr lang="en-US" sz="2400" dirty="0">
                <a:solidFill>
                  <a:srgbClr val="00B0F0"/>
                </a:solidFill>
                <a:latin typeface="Cambria" panose="02040503050406030204" pitchFamily="18" charset="0"/>
                <a:ea typeface="Cambria" panose="02040503050406030204" pitchFamily="18" charset="0"/>
              </a:rPr>
              <a:t>work function </a:t>
            </a:r>
            <a:r>
              <a:rPr lang="el-GR" sz="2400" dirty="0">
                <a:solidFill>
                  <a:srgbClr val="00B0F0"/>
                </a:solidFill>
                <a:latin typeface="Cambria" panose="02040503050406030204" pitchFamily="18" charset="0"/>
                <a:ea typeface="Cambria" panose="02040503050406030204" pitchFamily="18" charset="0"/>
              </a:rPr>
              <a:t>Φ</a:t>
            </a:r>
            <a:r>
              <a:rPr lang="en-US" sz="2400" dirty="0">
                <a:solidFill>
                  <a:srgbClr val="00B0F0"/>
                </a:solidFill>
                <a:latin typeface="Cambria" panose="02040503050406030204" pitchFamily="18" charset="0"/>
                <a:ea typeface="Cambria" panose="02040503050406030204" pitchFamily="18" charset="0"/>
              </a:rPr>
              <a:t>.</a:t>
            </a:r>
          </a:p>
          <a:p>
            <a:endParaRPr lang="en-US" sz="2400" dirty="0">
              <a:solidFill>
                <a:srgbClr val="00B0F0"/>
              </a:solidFill>
              <a:latin typeface="Cambria" panose="02040503050406030204" pitchFamily="18" charset="0"/>
              <a:ea typeface="Cambria" panose="02040503050406030204" pitchFamily="18" charset="0"/>
            </a:endParaRPr>
          </a:p>
          <a:p>
            <a:r>
              <a:rPr lang="en-US" sz="2400" dirty="0">
                <a:latin typeface="Cambria" panose="02040503050406030204" pitchFamily="18" charset="0"/>
                <a:ea typeface="Cambria" panose="02040503050406030204" pitchFamily="18" charset="0"/>
              </a:rPr>
              <a:t>If the energy of the photon carries more energy</a:t>
            </a:r>
            <a:br>
              <a:rPr lang="en-US" sz="2400" dirty="0">
                <a:latin typeface="Cambria" panose="02040503050406030204" pitchFamily="18" charset="0"/>
                <a:ea typeface="Cambria" panose="02040503050406030204" pitchFamily="18" charset="0"/>
              </a:rPr>
            </a:br>
            <a:r>
              <a:rPr lang="en-US" sz="2400" dirty="0">
                <a:latin typeface="Cambria" panose="02040503050406030204" pitchFamily="18" charset="0"/>
                <a:ea typeface="Cambria" panose="02040503050406030204" pitchFamily="18" charset="0"/>
              </a:rPr>
              <a:t> than the work function, the remaining energy will</a:t>
            </a:r>
            <a:br>
              <a:rPr lang="en-US" sz="2400" dirty="0">
                <a:latin typeface="Cambria" panose="02040503050406030204" pitchFamily="18" charset="0"/>
                <a:ea typeface="Cambria" panose="02040503050406030204" pitchFamily="18" charset="0"/>
              </a:rPr>
            </a:br>
            <a:r>
              <a:rPr lang="en-US" sz="2400" dirty="0">
                <a:latin typeface="Cambria" panose="02040503050406030204" pitchFamily="18" charset="0"/>
                <a:ea typeface="Cambria" panose="02040503050406030204" pitchFamily="18" charset="0"/>
              </a:rPr>
              <a:t> be transferred as kinetic energy to the photoelectron</a:t>
            </a:r>
          </a:p>
          <a:p>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p:txBody>
      </p:sp>
      <p:pic>
        <p:nvPicPr>
          <p:cNvPr id="7" name="Picture 6">
            <a:extLst>
              <a:ext uri="{FF2B5EF4-FFF2-40B4-BE49-F238E27FC236}">
                <a16:creationId xmlns:a16="http://schemas.microsoft.com/office/drawing/2014/main" id="{E6116EA7-3E7F-17D3-9778-2360F1640C3B}"/>
              </a:ext>
            </a:extLst>
          </p:cNvPr>
          <p:cNvPicPr>
            <a:picLocks noChangeAspect="1"/>
          </p:cNvPicPr>
          <p:nvPr/>
        </p:nvPicPr>
        <p:blipFill rotWithShape="1">
          <a:blip r:embed="rId3"/>
          <a:srcRect r="3581"/>
          <a:stretch/>
        </p:blipFill>
        <p:spPr>
          <a:xfrm>
            <a:off x="8888484" y="1690369"/>
            <a:ext cx="3181596" cy="3476943"/>
          </a:xfrm>
          <a:prstGeom prst="rect">
            <a:avLst/>
          </a:prstGeom>
        </p:spPr>
      </p:pic>
      <p:sp>
        <p:nvSpPr>
          <p:cNvPr id="8" name="Oval 7">
            <a:extLst>
              <a:ext uri="{FF2B5EF4-FFF2-40B4-BE49-F238E27FC236}">
                <a16:creationId xmlns:a16="http://schemas.microsoft.com/office/drawing/2014/main" id="{75DB2796-C197-633B-590C-EAC40597CB49}"/>
              </a:ext>
            </a:extLst>
          </p:cNvPr>
          <p:cNvSpPr/>
          <p:nvPr/>
        </p:nvSpPr>
        <p:spPr>
          <a:xfrm>
            <a:off x="4419600" y="6610271"/>
            <a:ext cx="304800" cy="325120"/>
          </a:xfrm>
          <a:prstGeom prst="ellipse">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AE0F4417-D95B-19AB-D3E9-CB3C796703DB}"/>
              </a:ext>
            </a:extLst>
          </p:cNvPr>
          <p:cNvSpPr/>
          <p:nvPr/>
        </p:nvSpPr>
        <p:spPr>
          <a:xfrm>
            <a:off x="3784600" y="6035040"/>
            <a:ext cx="1574800" cy="14875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15833D7-02AB-507C-4127-67D7272563F6}"/>
              </a:ext>
            </a:extLst>
          </p:cNvPr>
          <p:cNvSpPr/>
          <p:nvPr/>
        </p:nvSpPr>
        <p:spPr>
          <a:xfrm>
            <a:off x="3418840" y="5648960"/>
            <a:ext cx="2306320" cy="207678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4AB0B76-47C7-AA44-A5C3-5A65FF01B8D9}"/>
              </a:ext>
            </a:extLst>
          </p:cNvPr>
          <p:cNvSpPr/>
          <p:nvPr/>
        </p:nvSpPr>
        <p:spPr>
          <a:xfrm>
            <a:off x="4495800" y="5578118"/>
            <a:ext cx="152400" cy="16256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e</a:t>
            </a:r>
          </a:p>
        </p:txBody>
      </p:sp>
      <p:cxnSp>
        <p:nvCxnSpPr>
          <p:cNvPr id="13" name="Straight Connector 12">
            <a:extLst>
              <a:ext uri="{FF2B5EF4-FFF2-40B4-BE49-F238E27FC236}">
                <a16:creationId xmlns:a16="http://schemas.microsoft.com/office/drawing/2014/main" id="{2DCC756B-087E-3866-A11B-91457857035A}"/>
              </a:ext>
            </a:extLst>
          </p:cNvPr>
          <p:cNvCxnSpPr/>
          <p:nvPr/>
        </p:nvCxnSpPr>
        <p:spPr>
          <a:xfrm>
            <a:off x="4495800" y="5506720"/>
            <a:ext cx="122936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E211EA0-D093-22A6-D753-F9A3BBEBE95A}"/>
              </a:ext>
            </a:extLst>
          </p:cNvPr>
          <p:cNvSpPr txBox="1"/>
          <p:nvPr/>
        </p:nvSpPr>
        <p:spPr>
          <a:xfrm>
            <a:off x="5270500" y="5195649"/>
            <a:ext cx="1076960" cy="369332"/>
          </a:xfrm>
          <a:prstGeom prst="rect">
            <a:avLst/>
          </a:prstGeom>
          <a:noFill/>
        </p:spPr>
        <p:txBody>
          <a:bodyPr wrap="square" rtlCol="0">
            <a:spAutoFit/>
          </a:bodyPr>
          <a:lstStyle/>
          <a:p>
            <a:r>
              <a:rPr lang="en-US" dirty="0"/>
              <a:t>4 eV</a:t>
            </a:r>
          </a:p>
        </p:txBody>
      </p:sp>
      <p:cxnSp>
        <p:nvCxnSpPr>
          <p:cNvPr id="16" name="Straight Arrow Connector 15">
            <a:extLst>
              <a:ext uri="{FF2B5EF4-FFF2-40B4-BE49-F238E27FC236}">
                <a16:creationId xmlns:a16="http://schemas.microsoft.com/office/drawing/2014/main" id="{38A7DE31-FBFC-941F-9944-9A8D4D48E07E}"/>
              </a:ext>
            </a:extLst>
          </p:cNvPr>
          <p:cNvCxnSpPr/>
          <p:nvPr/>
        </p:nvCxnSpPr>
        <p:spPr>
          <a:xfrm>
            <a:off x="2783840" y="4698265"/>
            <a:ext cx="1706880" cy="872411"/>
          </a:xfrm>
          <a:prstGeom prst="straightConnector1">
            <a:avLst/>
          </a:prstGeom>
          <a:ln w="19050">
            <a:solidFill>
              <a:srgbClr val="7030A0"/>
            </a:solidFill>
            <a:prstDash val="lgDash"/>
            <a:tailEnd type="triangle"/>
          </a:ln>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FDCE69F0-3126-75C5-ADCA-3A3A11C09C68}"/>
              </a:ext>
            </a:extLst>
          </p:cNvPr>
          <p:cNvSpPr txBox="1"/>
          <p:nvPr/>
        </p:nvSpPr>
        <p:spPr>
          <a:xfrm rot="1550417">
            <a:off x="2880360" y="4653077"/>
            <a:ext cx="1076960" cy="369332"/>
          </a:xfrm>
          <a:prstGeom prst="rect">
            <a:avLst/>
          </a:prstGeom>
          <a:noFill/>
        </p:spPr>
        <p:txBody>
          <a:bodyPr wrap="square" rtlCol="0">
            <a:spAutoFit/>
          </a:bodyPr>
          <a:lstStyle/>
          <a:p>
            <a:r>
              <a:rPr lang="en-US" dirty="0"/>
              <a:t>6 eV</a:t>
            </a:r>
          </a:p>
        </p:txBody>
      </p:sp>
      <p:cxnSp>
        <p:nvCxnSpPr>
          <p:cNvPr id="23" name="Straight Arrow Connector 22">
            <a:extLst>
              <a:ext uri="{FF2B5EF4-FFF2-40B4-BE49-F238E27FC236}">
                <a16:creationId xmlns:a16="http://schemas.microsoft.com/office/drawing/2014/main" id="{B804CDE5-44F7-A073-506D-92C48AE0908C}"/>
              </a:ext>
            </a:extLst>
          </p:cNvPr>
          <p:cNvCxnSpPr>
            <a:cxnSpLocks/>
          </p:cNvCxnSpPr>
          <p:nvPr/>
        </p:nvCxnSpPr>
        <p:spPr>
          <a:xfrm flipV="1">
            <a:off x="4648200" y="4825461"/>
            <a:ext cx="787400" cy="740375"/>
          </a:xfrm>
          <a:prstGeom prst="straightConnector1">
            <a:avLst/>
          </a:prstGeom>
          <a:ln w="19050">
            <a:tailEnd type="triangle"/>
          </a:ln>
        </p:spPr>
        <p:style>
          <a:lnRef idx="2">
            <a:schemeClr val="accent3"/>
          </a:lnRef>
          <a:fillRef idx="0">
            <a:schemeClr val="accent3"/>
          </a:fillRef>
          <a:effectRef idx="1">
            <a:schemeClr val="accent3"/>
          </a:effectRef>
          <a:fontRef idx="minor">
            <a:schemeClr val="tx1"/>
          </a:fontRef>
        </p:style>
      </p:cxnSp>
      <p:sp>
        <p:nvSpPr>
          <p:cNvPr id="24" name="TextBox 23">
            <a:extLst>
              <a:ext uri="{FF2B5EF4-FFF2-40B4-BE49-F238E27FC236}">
                <a16:creationId xmlns:a16="http://schemas.microsoft.com/office/drawing/2014/main" id="{B4461CE5-1514-FA72-6810-08C4A8036674}"/>
              </a:ext>
            </a:extLst>
          </p:cNvPr>
          <p:cNvSpPr txBox="1"/>
          <p:nvPr/>
        </p:nvSpPr>
        <p:spPr>
          <a:xfrm rot="18953426">
            <a:off x="4519940" y="4520321"/>
            <a:ext cx="1467560" cy="369332"/>
          </a:xfrm>
          <a:prstGeom prst="rect">
            <a:avLst/>
          </a:prstGeom>
          <a:noFill/>
        </p:spPr>
        <p:txBody>
          <a:bodyPr wrap="square" rtlCol="0">
            <a:spAutoFit/>
          </a:bodyPr>
          <a:lstStyle/>
          <a:p>
            <a:r>
              <a:rPr lang="en-US" dirty="0"/>
              <a:t>2 eV of KE</a:t>
            </a:r>
          </a:p>
        </p:txBody>
      </p:sp>
      <p:pic>
        <p:nvPicPr>
          <p:cNvPr id="5" name="Picture 4">
            <a:extLst>
              <a:ext uri="{FF2B5EF4-FFF2-40B4-BE49-F238E27FC236}">
                <a16:creationId xmlns:a16="http://schemas.microsoft.com/office/drawing/2014/main" id="{8DC643C3-3AB3-197F-F9C8-7F74CCDC5B4A}"/>
              </a:ext>
            </a:extLst>
          </p:cNvPr>
          <p:cNvPicPr>
            <a:picLocks noChangeAspect="1"/>
          </p:cNvPicPr>
          <p:nvPr/>
        </p:nvPicPr>
        <p:blipFill>
          <a:blip r:embed="rId4"/>
          <a:stretch>
            <a:fillRect/>
          </a:stretch>
        </p:blipFill>
        <p:spPr>
          <a:xfrm>
            <a:off x="6684010" y="2896156"/>
            <a:ext cx="5448300" cy="3876675"/>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5C488EF9-89EF-D8D2-8FCB-105FAE7AEA39}"/>
              </a:ext>
            </a:extLst>
          </p:cNvPr>
          <p:cNvSpPr txBox="1"/>
          <p:nvPr/>
        </p:nvSpPr>
        <p:spPr>
          <a:xfrm>
            <a:off x="10784840" y="6461314"/>
            <a:ext cx="1137920" cy="338554"/>
          </a:xfrm>
          <a:prstGeom prst="rect">
            <a:avLst/>
          </a:prstGeom>
          <a:solidFill>
            <a:schemeClr val="bg1"/>
          </a:solidFill>
        </p:spPr>
        <p:txBody>
          <a:bodyPr wrap="square" rtlCol="0">
            <a:spAutoFit/>
          </a:bodyPr>
          <a:lstStyle/>
          <a:p>
            <a:r>
              <a:rPr lang="en-US" sz="1600" dirty="0">
                <a:latin typeface="Arial Narrow Special G1" panose="050B0506020202030204" pitchFamily="34" charset="2"/>
              </a:rPr>
              <a:t>observed</a:t>
            </a:r>
          </a:p>
        </p:txBody>
      </p:sp>
    </p:spTree>
    <p:extLst>
      <p:ext uri="{BB962C8B-B14F-4D97-AF65-F5344CB8AC3E}">
        <p14:creationId xmlns:p14="http://schemas.microsoft.com/office/powerpoint/2010/main" val="373656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sz="2400" dirty="0">
                    <a:latin typeface="Cambria" panose="02040503050406030204" pitchFamily="18" charset="0"/>
                    <a:ea typeface="Cambria" panose="02040503050406030204" pitchFamily="18" charset="0"/>
                  </a:rPr>
                  <a:t>Photoelectric effect equation:</a:t>
                </a:r>
              </a:p>
              <a:p>
                <a:pPr lvl="1"/>
                <a:r>
                  <a:rPr lang="en-US" sz="2000" dirty="0">
                    <a:solidFill>
                      <a:srgbClr val="00B050"/>
                    </a:solidFill>
                    <a:latin typeface="Cambria" panose="02040503050406030204" pitchFamily="18" charset="0"/>
                    <a:ea typeface="Cambria" panose="02040503050406030204" pitchFamily="18" charset="0"/>
                  </a:rPr>
                  <a:t>K.E   </a:t>
                </a:r>
                <a:r>
                  <a:rPr lang="en-US" sz="2000" dirty="0">
                    <a:latin typeface="Cambria" panose="02040503050406030204" pitchFamily="18" charset="0"/>
                    <a:ea typeface="Cambria" panose="02040503050406030204" pitchFamily="18" charset="0"/>
                  </a:rPr>
                  <a:t>= </a:t>
                </a:r>
                <a:r>
                  <a:rPr lang="en-US" sz="2000" dirty="0">
                    <a:solidFill>
                      <a:schemeClr val="accent2"/>
                    </a:solidFill>
                    <a:latin typeface="Cambria" panose="02040503050406030204" pitchFamily="18" charset="0"/>
                    <a:ea typeface="Cambria" panose="02040503050406030204" pitchFamily="18" charset="0"/>
                  </a:rPr>
                  <a:t>Energy of a photon </a:t>
                </a:r>
                <a:r>
                  <a:rPr lang="en-US" sz="2000" dirty="0">
                    <a:latin typeface="Cambria" panose="02040503050406030204" pitchFamily="18" charset="0"/>
                    <a:ea typeface="Cambria" panose="02040503050406030204" pitchFamily="18" charset="0"/>
                  </a:rPr>
                  <a:t>– </a:t>
                </a:r>
                <a:r>
                  <a:rPr lang="en-US" sz="2000" dirty="0">
                    <a:solidFill>
                      <a:srgbClr val="0070C0"/>
                    </a:solidFill>
                    <a:latin typeface="Cambria" panose="02040503050406030204" pitchFamily="18" charset="0"/>
                    <a:ea typeface="Cambria" panose="02040503050406030204" pitchFamily="18" charset="0"/>
                  </a:rPr>
                  <a:t>work function</a:t>
                </a:r>
              </a:p>
              <a:p>
                <a:pPr lvl="1"/>
                <a:endParaRPr lang="en-US" sz="2000" dirty="0">
                  <a:latin typeface="Cambria" panose="02040503050406030204" pitchFamily="18" charset="0"/>
                  <a:ea typeface="Cambria" panose="02040503050406030204" pitchFamily="18" charset="0"/>
                </a:endParaRPr>
              </a:p>
              <a:p>
                <a:pPr lvl="1"/>
                <a:endParaRPr lang="en-US" sz="2000" dirty="0">
                  <a:latin typeface="Cambria" panose="02040503050406030204" pitchFamily="18" charset="0"/>
                  <a:ea typeface="Cambria" panose="02040503050406030204" pitchFamily="18" charset="0"/>
                </a:endParaRPr>
              </a:p>
              <a:p>
                <a:pPr lvl="2"/>
                <a14:m>
                  <m:oMath xmlns:m="http://schemas.openxmlformats.org/officeDocument/2006/math">
                    <m:f>
                      <m:fPr>
                        <m:ctrlPr>
                          <a:rPr lang="en-US" sz="3600" i="1" smtClean="0">
                            <a:solidFill>
                              <a:srgbClr val="00B050"/>
                            </a:solidFill>
                            <a:latin typeface="Cambria Math" panose="02040503050406030204" pitchFamily="18" charset="0"/>
                            <a:ea typeface="Cambria" panose="02040503050406030204" pitchFamily="18" charset="0"/>
                          </a:rPr>
                        </m:ctrlPr>
                      </m:fPr>
                      <m:num>
                        <m:r>
                          <a:rPr lang="en-US" sz="3600" b="0" i="1" smtClean="0">
                            <a:solidFill>
                              <a:srgbClr val="00B050"/>
                            </a:solidFill>
                            <a:latin typeface="Cambria Math" panose="02040503050406030204" pitchFamily="18" charset="0"/>
                            <a:ea typeface="Cambria" panose="02040503050406030204" pitchFamily="18" charset="0"/>
                          </a:rPr>
                          <m:t>1</m:t>
                        </m:r>
                      </m:num>
                      <m:den>
                        <m:r>
                          <a:rPr lang="en-US" sz="3600" b="0" i="1" smtClean="0">
                            <a:solidFill>
                              <a:srgbClr val="00B050"/>
                            </a:solidFill>
                            <a:latin typeface="Cambria Math" panose="02040503050406030204" pitchFamily="18" charset="0"/>
                            <a:ea typeface="Cambria" panose="02040503050406030204" pitchFamily="18" charset="0"/>
                          </a:rPr>
                          <m:t>2</m:t>
                        </m:r>
                      </m:den>
                    </m:f>
                    <m:r>
                      <a:rPr lang="en-US" sz="3600" b="0" i="1" smtClean="0">
                        <a:solidFill>
                          <a:srgbClr val="00B050"/>
                        </a:solidFill>
                        <a:latin typeface="Cambria Math" panose="02040503050406030204" pitchFamily="18" charset="0"/>
                        <a:ea typeface="Cambria" panose="02040503050406030204" pitchFamily="18" charset="0"/>
                      </a:rPr>
                      <m:t>𝑚</m:t>
                    </m:r>
                    <m:sSup>
                      <m:sSupPr>
                        <m:ctrlPr>
                          <a:rPr lang="en-US" sz="3600" b="0" i="1" smtClean="0">
                            <a:solidFill>
                              <a:srgbClr val="00B050"/>
                            </a:solidFill>
                            <a:latin typeface="Cambria Math" panose="02040503050406030204" pitchFamily="18" charset="0"/>
                            <a:ea typeface="Cambria" panose="02040503050406030204" pitchFamily="18" charset="0"/>
                          </a:rPr>
                        </m:ctrlPr>
                      </m:sSupPr>
                      <m:e>
                        <m:r>
                          <a:rPr lang="en-US" sz="3600" b="0" i="1" smtClean="0">
                            <a:solidFill>
                              <a:srgbClr val="00B050"/>
                            </a:solidFill>
                            <a:latin typeface="Cambria Math" panose="02040503050406030204" pitchFamily="18" charset="0"/>
                            <a:ea typeface="Cambria" panose="02040503050406030204" pitchFamily="18" charset="0"/>
                          </a:rPr>
                          <m:t>𝑣</m:t>
                        </m:r>
                      </m:e>
                      <m:sup>
                        <m:r>
                          <a:rPr lang="en-US" sz="3600" b="0" i="1" smtClean="0">
                            <a:solidFill>
                              <a:srgbClr val="00B050"/>
                            </a:solidFill>
                            <a:latin typeface="Cambria Math" panose="02040503050406030204" pitchFamily="18" charset="0"/>
                            <a:ea typeface="Cambria" panose="02040503050406030204" pitchFamily="18" charset="0"/>
                          </a:rPr>
                          <m:t>2</m:t>
                        </m:r>
                      </m:sup>
                    </m:sSup>
                    <m:r>
                      <a:rPr lang="en-US" sz="3600" b="0" i="1" smtClean="0">
                        <a:latin typeface="Cambria Math" panose="02040503050406030204" pitchFamily="18" charset="0"/>
                        <a:ea typeface="Cambria" panose="02040503050406030204" pitchFamily="18" charset="0"/>
                      </a:rPr>
                      <m:t>=</m:t>
                    </m:r>
                    <m:r>
                      <a:rPr lang="en-US" sz="3600" b="0" i="1" smtClean="0">
                        <a:solidFill>
                          <a:schemeClr val="accent2"/>
                        </a:solidFill>
                        <a:latin typeface="Cambria Math" panose="02040503050406030204" pitchFamily="18" charset="0"/>
                        <a:ea typeface="Cambria" panose="02040503050406030204" pitchFamily="18" charset="0"/>
                      </a:rPr>
                      <m:t>h</m:t>
                    </m:r>
                    <m:r>
                      <a:rPr lang="en-US" sz="3600" b="0" i="1" smtClean="0">
                        <a:solidFill>
                          <a:schemeClr val="accent2"/>
                        </a:solidFill>
                        <a:latin typeface="Cambria Math" panose="02040503050406030204" pitchFamily="18" charset="0"/>
                        <a:ea typeface="Cambria" panose="02040503050406030204" pitchFamily="18" charset="0"/>
                      </a:rPr>
                      <m:t> </m:t>
                    </m:r>
                    <m:r>
                      <a:rPr lang="en-US" sz="3600" b="0" i="1" smtClean="0">
                        <a:solidFill>
                          <a:schemeClr val="accent2"/>
                        </a:solidFill>
                        <a:latin typeface="Cambria Math" panose="02040503050406030204" pitchFamily="18" charset="0"/>
                        <a:ea typeface="Cambria" panose="02040503050406030204" pitchFamily="18" charset="0"/>
                      </a:rPr>
                      <m:t>𝑓</m:t>
                    </m:r>
                    <m:r>
                      <a:rPr lang="en-US" sz="3600" b="0" i="1" smtClean="0">
                        <a:solidFill>
                          <a:schemeClr val="accent2"/>
                        </a:solidFill>
                        <a:latin typeface="Cambria Math" panose="02040503050406030204" pitchFamily="18" charset="0"/>
                        <a:ea typeface="Cambria" panose="02040503050406030204" pitchFamily="18" charset="0"/>
                      </a:rPr>
                      <m:t> − </m:t>
                    </m:r>
                    <m:r>
                      <a:rPr lang="el-GR" sz="3600" i="1" smtClean="0">
                        <a:solidFill>
                          <a:srgbClr val="0070C0"/>
                        </a:solidFill>
                        <a:latin typeface="Cambria Math" panose="02040503050406030204" pitchFamily="18" charset="0"/>
                        <a:ea typeface="Cambria" panose="02040503050406030204" pitchFamily="18" charset="0"/>
                      </a:rPr>
                      <m:t>𝛷</m:t>
                    </m:r>
                  </m:oMath>
                </a14:m>
                <a:endParaRPr lang="en-US" sz="36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p:txBody>
          </p:sp>
        </mc:Choice>
        <mc:Fallback xmlns="">
          <p:sp>
            <p:nvSpPr>
              <p:cNvPr id="3" name="Content Placeholder 2">
                <a:extLst>
                  <a:ext uri="{FF2B5EF4-FFF2-40B4-BE49-F238E27FC236}">
                    <a16:creationId xmlns:a16="http://schemas.microsoft.com/office/drawing/2014/main" id="{1556B2CE-2F82-2640-2309-A5BB3302FD98}"/>
                  </a:ext>
                </a:extLst>
              </p:cNvPr>
              <p:cNvSpPr>
                <a:spLocks noGrp="1" noRot="1" noChangeAspect="1" noMove="1" noResize="1" noEditPoints="1" noAdjustHandles="1" noChangeArrowheads="1" noChangeShapeType="1" noTextEdit="1"/>
              </p:cNvSpPr>
              <p:nvPr>
                <p:ph idx="1"/>
              </p:nvPr>
            </p:nvSpPr>
            <p:spPr>
              <a:xfrm>
                <a:off x="838200" y="680720"/>
                <a:ext cx="10515600" cy="5496243"/>
              </a:xfrm>
              <a:blipFill>
                <a:blip r:embed="rId3"/>
                <a:stretch>
                  <a:fillRect l="-812" t="-1554"/>
                </a:stretch>
              </a:blipFill>
            </p:spPr>
            <p:txBody>
              <a:bodyPr/>
              <a:lstStyle/>
              <a:p>
                <a:r>
                  <a:rPr lang="en-US">
                    <a:noFill/>
                  </a:rPr>
                  <a:t> </a:t>
                </a:r>
              </a:p>
            </p:txBody>
          </p:sp>
        </mc:Fallback>
      </mc:AlternateContent>
      <p:sp>
        <p:nvSpPr>
          <p:cNvPr id="8" name="Oval 7">
            <a:extLst>
              <a:ext uri="{FF2B5EF4-FFF2-40B4-BE49-F238E27FC236}">
                <a16:creationId xmlns:a16="http://schemas.microsoft.com/office/drawing/2014/main" id="{75DB2796-C197-633B-590C-EAC40597CB49}"/>
              </a:ext>
            </a:extLst>
          </p:cNvPr>
          <p:cNvSpPr/>
          <p:nvPr/>
        </p:nvSpPr>
        <p:spPr>
          <a:xfrm>
            <a:off x="4419600" y="6610271"/>
            <a:ext cx="304800" cy="325120"/>
          </a:xfrm>
          <a:prstGeom prst="ellipse">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AE0F4417-D95B-19AB-D3E9-CB3C796703DB}"/>
              </a:ext>
            </a:extLst>
          </p:cNvPr>
          <p:cNvSpPr/>
          <p:nvPr/>
        </p:nvSpPr>
        <p:spPr>
          <a:xfrm>
            <a:off x="3784600" y="6035040"/>
            <a:ext cx="1574800" cy="14875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15833D7-02AB-507C-4127-67D7272563F6}"/>
              </a:ext>
            </a:extLst>
          </p:cNvPr>
          <p:cNvSpPr/>
          <p:nvPr/>
        </p:nvSpPr>
        <p:spPr>
          <a:xfrm>
            <a:off x="3418840" y="5648960"/>
            <a:ext cx="2306320" cy="207678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4AB0B76-47C7-AA44-A5C3-5A65FF01B8D9}"/>
              </a:ext>
            </a:extLst>
          </p:cNvPr>
          <p:cNvSpPr/>
          <p:nvPr/>
        </p:nvSpPr>
        <p:spPr>
          <a:xfrm>
            <a:off x="4495800" y="5578118"/>
            <a:ext cx="152400" cy="16256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e</a:t>
            </a:r>
          </a:p>
        </p:txBody>
      </p:sp>
      <p:cxnSp>
        <p:nvCxnSpPr>
          <p:cNvPr id="13" name="Straight Connector 12">
            <a:extLst>
              <a:ext uri="{FF2B5EF4-FFF2-40B4-BE49-F238E27FC236}">
                <a16:creationId xmlns:a16="http://schemas.microsoft.com/office/drawing/2014/main" id="{2DCC756B-087E-3866-A11B-91457857035A}"/>
              </a:ext>
            </a:extLst>
          </p:cNvPr>
          <p:cNvCxnSpPr/>
          <p:nvPr/>
        </p:nvCxnSpPr>
        <p:spPr>
          <a:xfrm>
            <a:off x="4495800" y="5506720"/>
            <a:ext cx="122936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E211EA0-D093-22A6-D753-F9A3BBEBE95A}"/>
              </a:ext>
            </a:extLst>
          </p:cNvPr>
          <p:cNvSpPr txBox="1"/>
          <p:nvPr/>
        </p:nvSpPr>
        <p:spPr>
          <a:xfrm>
            <a:off x="5270500" y="5195649"/>
            <a:ext cx="1076960" cy="369332"/>
          </a:xfrm>
          <a:prstGeom prst="rect">
            <a:avLst/>
          </a:prstGeom>
          <a:noFill/>
        </p:spPr>
        <p:txBody>
          <a:bodyPr wrap="square" rtlCol="0">
            <a:spAutoFit/>
          </a:bodyPr>
          <a:lstStyle/>
          <a:p>
            <a:r>
              <a:rPr lang="en-US" dirty="0"/>
              <a:t>4 eV</a:t>
            </a:r>
          </a:p>
        </p:txBody>
      </p:sp>
      <p:cxnSp>
        <p:nvCxnSpPr>
          <p:cNvPr id="16" name="Straight Arrow Connector 15">
            <a:extLst>
              <a:ext uri="{FF2B5EF4-FFF2-40B4-BE49-F238E27FC236}">
                <a16:creationId xmlns:a16="http://schemas.microsoft.com/office/drawing/2014/main" id="{38A7DE31-FBFC-941F-9944-9A8D4D48E07E}"/>
              </a:ext>
            </a:extLst>
          </p:cNvPr>
          <p:cNvCxnSpPr/>
          <p:nvPr/>
        </p:nvCxnSpPr>
        <p:spPr>
          <a:xfrm>
            <a:off x="2783840" y="4698265"/>
            <a:ext cx="1706880" cy="872411"/>
          </a:xfrm>
          <a:prstGeom prst="straightConnector1">
            <a:avLst/>
          </a:prstGeom>
          <a:ln w="19050">
            <a:solidFill>
              <a:srgbClr val="7030A0"/>
            </a:solidFill>
            <a:prstDash val="lgDash"/>
            <a:tailEnd type="triangle"/>
          </a:ln>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FDCE69F0-3126-75C5-ADCA-3A3A11C09C68}"/>
              </a:ext>
            </a:extLst>
          </p:cNvPr>
          <p:cNvSpPr txBox="1"/>
          <p:nvPr/>
        </p:nvSpPr>
        <p:spPr>
          <a:xfrm rot="1550417">
            <a:off x="2880360" y="4653077"/>
            <a:ext cx="1076960" cy="369332"/>
          </a:xfrm>
          <a:prstGeom prst="rect">
            <a:avLst/>
          </a:prstGeom>
          <a:noFill/>
        </p:spPr>
        <p:txBody>
          <a:bodyPr wrap="square" rtlCol="0">
            <a:spAutoFit/>
          </a:bodyPr>
          <a:lstStyle/>
          <a:p>
            <a:r>
              <a:rPr lang="en-US" dirty="0"/>
              <a:t>6 eV</a:t>
            </a:r>
          </a:p>
        </p:txBody>
      </p:sp>
      <p:cxnSp>
        <p:nvCxnSpPr>
          <p:cNvPr id="23" name="Straight Arrow Connector 22">
            <a:extLst>
              <a:ext uri="{FF2B5EF4-FFF2-40B4-BE49-F238E27FC236}">
                <a16:creationId xmlns:a16="http://schemas.microsoft.com/office/drawing/2014/main" id="{B804CDE5-44F7-A073-506D-92C48AE0908C}"/>
              </a:ext>
            </a:extLst>
          </p:cNvPr>
          <p:cNvCxnSpPr>
            <a:cxnSpLocks/>
          </p:cNvCxnSpPr>
          <p:nvPr/>
        </p:nvCxnSpPr>
        <p:spPr>
          <a:xfrm flipV="1">
            <a:off x="4648200" y="4825461"/>
            <a:ext cx="787400" cy="740375"/>
          </a:xfrm>
          <a:prstGeom prst="straightConnector1">
            <a:avLst/>
          </a:prstGeom>
          <a:ln w="19050">
            <a:tailEnd type="triangle"/>
          </a:ln>
        </p:spPr>
        <p:style>
          <a:lnRef idx="2">
            <a:schemeClr val="accent3"/>
          </a:lnRef>
          <a:fillRef idx="0">
            <a:schemeClr val="accent3"/>
          </a:fillRef>
          <a:effectRef idx="1">
            <a:schemeClr val="accent3"/>
          </a:effectRef>
          <a:fontRef idx="minor">
            <a:schemeClr val="tx1"/>
          </a:fontRef>
        </p:style>
      </p:cxnSp>
      <p:sp>
        <p:nvSpPr>
          <p:cNvPr id="24" name="TextBox 23">
            <a:extLst>
              <a:ext uri="{FF2B5EF4-FFF2-40B4-BE49-F238E27FC236}">
                <a16:creationId xmlns:a16="http://schemas.microsoft.com/office/drawing/2014/main" id="{B4461CE5-1514-FA72-6810-08C4A8036674}"/>
              </a:ext>
            </a:extLst>
          </p:cNvPr>
          <p:cNvSpPr txBox="1"/>
          <p:nvPr/>
        </p:nvSpPr>
        <p:spPr>
          <a:xfrm rot="18953426">
            <a:off x="4519940" y="4520321"/>
            <a:ext cx="1467560" cy="369332"/>
          </a:xfrm>
          <a:prstGeom prst="rect">
            <a:avLst/>
          </a:prstGeom>
          <a:noFill/>
        </p:spPr>
        <p:txBody>
          <a:bodyPr wrap="square" rtlCol="0">
            <a:spAutoFit/>
          </a:bodyPr>
          <a:lstStyle/>
          <a:p>
            <a:r>
              <a:rPr lang="en-US" dirty="0"/>
              <a:t>2 eV of KE</a:t>
            </a:r>
          </a:p>
        </p:txBody>
      </p:sp>
      <p:sp>
        <p:nvSpPr>
          <p:cNvPr id="2" name="Callout: Bent Line 1">
            <a:extLst>
              <a:ext uri="{FF2B5EF4-FFF2-40B4-BE49-F238E27FC236}">
                <a16:creationId xmlns:a16="http://schemas.microsoft.com/office/drawing/2014/main" id="{1DE947DF-3E5C-DD4F-8279-89A97AE61964}"/>
              </a:ext>
            </a:extLst>
          </p:cNvPr>
          <p:cNvSpPr/>
          <p:nvPr/>
        </p:nvSpPr>
        <p:spPr>
          <a:xfrm>
            <a:off x="2445480" y="1619350"/>
            <a:ext cx="3391440" cy="272261"/>
          </a:xfrm>
          <a:prstGeom prst="borderCallout2">
            <a:avLst>
              <a:gd name="adj1" fmla="val 20281"/>
              <a:gd name="adj2" fmla="val 56"/>
              <a:gd name="adj3" fmla="val 18750"/>
              <a:gd name="adj4" fmla="val -16667"/>
              <a:gd name="adj5" fmla="val -66447"/>
              <a:gd name="adj6" fmla="val -19106"/>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Maximum KE of a photoelectron</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73A62EB-9D65-85E8-B849-74DD5DB0E5D1}"/>
                  </a:ext>
                </a:extLst>
              </p:cNvPr>
              <p:cNvSpPr txBox="1"/>
              <p:nvPr/>
            </p:nvSpPr>
            <p:spPr>
              <a:xfrm>
                <a:off x="8392160" y="4320985"/>
                <a:ext cx="4429760" cy="874663"/>
              </a:xfrm>
              <a:prstGeom prst="rect">
                <a:avLst/>
              </a:prstGeom>
              <a:noFill/>
            </p:spPr>
            <p:txBody>
              <a:bodyPr wrap="square" rtlCol="0">
                <a:spAutoFit/>
              </a:bodyPr>
              <a:lstStyle/>
              <a:p>
                <a:r>
                  <a:rPr lang="en-US" sz="3600" dirty="0">
                    <a:solidFill>
                      <a:schemeClr val="accent2"/>
                    </a:solidFill>
                    <a:latin typeface="Cambria Math" panose="02040503050406030204" pitchFamily="18" charset="0"/>
                    <a:ea typeface="Cambria Math" panose="02040503050406030204" pitchFamily="18" charset="0"/>
                  </a:rPr>
                  <a:t>h f </a:t>
                </a:r>
                <a:r>
                  <a:rPr lang="en-US" sz="3600" dirty="0">
                    <a:latin typeface="Cambria Math" panose="02040503050406030204" pitchFamily="18" charset="0"/>
                    <a:ea typeface="Cambria Math" panose="02040503050406030204" pitchFamily="18" charset="0"/>
                  </a:rPr>
                  <a:t>= </a:t>
                </a:r>
                <a14:m>
                  <m:oMath xmlns:m="http://schemas.openxmlformats.org/officeDocument/2006/math">
                    <m:r>
                      <a:rPr lang="el-GR" sz="3600" i="1" smtClean="0">
                        <a:solidFill>
                          <a:srgbClr val="0070C0"/>
                        </a:solidFill>
                        <a:latin typeface="Cambria Math" panose="02040503050406030204" pitchFamily="18" charset="0"/>
                        <a:ea typeface="Cambria Math" panose="02040503050406030204" pitchFamily="18" charset="0"/>
                      </a:rPr>
                      <m:t>𝛷</m:t>
                    </m:r>
                  </m:oMath>
                </a14:m>
                <a:r>
                  <a:rPr lang="en-US" sz="3600" dirty="0">
                    <a:latin typeface="Cambria Math" panose="02040503050406030204" pitchFamily="18" charset="0"/>
                    <a:ea typeface="Cambria Math" panose="02040503050406030204" pitchFamily="18" charset="0"/>
                  </a:rPr>
                  <a:t>  + </a:t>
                </a:r>
                <a14:m>
                  <m:oMath xmlns:m="http://schemas.openxmlformats.org/officeDocument/2006/math">
                    <m:f>
                      <m:fPr>
                        <m:ctrlPr>
                          <a:rPr lang="en-US" sz="3600" i="1">
                            <a:solidFill>
                              <a:srgbClr val="00B050"/>
                            </a:solidFill>
                            <a:latin typeface="Cambria Math" panose="02040503050406030204" pitchFamily="18" charset="0"/>
                            <a:ea typeface="Cambria Math" panose="02040503050406030204" pitchFamily="18" charset="0"/>
                          </a:rPr>
                        </m:ctrlPr>
                      </m:fPr>
                      <m:num>
                        <m:r>
                          <a:rPr lang="en-US" sz="3600" i="1">
                            <a:solidFill>
                              <a:srgbClr val="00B050"/>
                            </a:solidFill>
                            <a:latin typeface="Cambria Math" panose="02040503050406030204" pitchFamily="18" charset="0"/>
                            <a:ea typeface="Cambria Math" panose="02040503050406030204" pitchFamily="18" charset="0"/>
                          </a:rPr>
                          <m:t>1</m:t>
                        </m:r>
                      </m:num>
                      <m:den>
                        <m:r>
                          <a:rPr lang="en-US" sz="3600" i="1">
                            <a:solidFill>
                              <a:srgbClr val="00B050"/>
                            </a:solidFill>
                            <a:latin typeface="Cambria Math" panose="02040503050406030204" pitchFamily="18" charset="0"/>
                            <a:ea typeface="Cambria Math" panose="02040503050406030204" pitchFamily="18" charset="0"/>
                          </a:rPr>
                          <m:t>2</m:t>
                        </m:r>
                      </m:den>
                    </m:f>
                    <m:r>
                      <a:rPr lang="en-US" sz="3600" i="1">
                        <a:solidFill>
                          <a:srgbClr val="00B050"/>
                        </a:solidFill>
                        <a:latin typeface="Cambria Math" panose="02040503050406030204" pitchFamily="18" charset="0"/>
                        <a:ea typeface="Cambria Math" panose="02040503050406030204" pitchFamily="18" charset="0"/>
                      </a:rPr>
                      <m:t>𝑚</m:t>
                    </m:r>
                    <m:sSup>
                      <m:sSupPr>
                        <m:ctrlPr>
                          <a:rPr lang="en-US" sz="3600" i="1">
                            <a:solidFill>
                              <a:srgbClr val="00B050"/>
                            </a:solidFill>
                            <a:latin typeface="Cambria Math" panose="02040503050406030204" pitchFamily="18" charset="0"/>
                            <a:ea typeface="Cambria Math" panose="02040503050406030204" pitchFamily="18" charset="0"/>
                          </a:rPr>
                        </m:ctrlPr>
                      </m:sSupPr>
                      <m:e>
                        <m:r>
                          <a:rPr lang="en-US" sz="3600" i="1">
                            <a:solidFill>
                              <a:srgbClr val="00B050"/>
                            </a:solidFill>
                            <a:latin typeface="Cambria Math" panose="02040503050406030204" pitchFamily="18" charset="0"/>
                            <a:ea typeface="Cambria Math" panose="02040503050406030204" pitchFamily="18" charset="0"/>
                          </a:rPr>
                          <m:t>𝑣</m:t>
                        </m:r>
                      </m:e>
                      <m:sup>
                        <m:r>
                          <a:rPr lang="en-US" sz="3600" i="1">
                            <a:solidFill>
                              <a:srgbClr val="00B050"/>
                            </a:solidFill>
                            <a:latin typeface="Cambria Math" panose="02040503050406030204" pitchFamily="18" charset="0"/>
                            <a:ea typeface="Cambria Math" panose="02040503050406030204" pitchFamily="18" charset="0"/>
                          </a:rPr>
                          <m:t>2</m:t>
                        </m:r>
                      </m:sup>
                    </m:sSup>
                  </m:oMath>
                </a14:m>
                <a:r>
                  <a:rPr lang="en-US" sz="3600" dirty="0">
                    <a:latin typeface="Cambria Math" panose="02040503050406030204" pitchFamily="18" charset="0"/>
                    <a:ea typeface="Cambria Math" panose="02040503050406030204" pitchFamily="18" charset="0"/>
                  </a:rPr>
                  <a:t> </a:t>
                </a:r>
              </a:p>
            </p:txBody>
          </p:sp>
        </mc:Choice>
        <mc:Fallback xmlns="">
          <p:sp>
            <p:nvSpPr>
              <p:cNvPr id="12" name="TextBox 11">
                <a:extLst>
                  <a:ext uri="{FF2B5EF4-FFF2-40B4-BE49-F238E27FC236}">
                    <a16:creationId xmlns:a16="http://schemas.microsoft.com/office/drawing/2014/main" id="{A73A62EB-9D65-85E8-B849-74DD5DB0E5D1}"/>
                  </a:ext>
                </a:extLst>
              </p:cNvPr>
              <p:cNvSpPr txBox="1">
                <a:spLocks noRot="1" noChangeAspect="1" noMove="1" noResize="1" noEditPoints="1" noAdjustHandles="1" noChangeArrowheads="1" noChangeShapeType="1" noTextEdit="1"/>
              </p:cNvSpPr>
              <p:nvPr/>
            </p:nvSpPr>
            <p:spPr>
              <a:xfrm>
                <a:off x="8392160" y="4320985"/>
                <a:ext cx="4429760" cy="874663"/>
              </a:xfrm>
              <a:prstGeom prst="rect">
                <a:avLst/>
              </a:prstGeom>
              <a:blipFill>
                <a:blip r:embed="rId4"/>
                <a:stretch>
                  <a:fillRect l="-4270" b="-11189"/>
                </a:stretch>
              </a:blipFill>
            </p:spPr>
            <p:txBody>
              <a:bodyPr/>
              <a:lstStyle/>
              <a:p>
                <a:r>
                  <a:rPr lang="en-US">
                    <a:noFill/>
                  </a:rPr>
                  <a:t> </a:t>
                </a:r>
              </a:p>
            </p:txBody>
          </p:sp>
        </mc:Fallback>
      </mc:AlternateContent>
    </p:spTree>
    <p:extLst>
      <p:ext uri="{BB962C8B-B14F-4D97-AF65-F5344CB8AC3E}">
        <p14:creationId xmlns:p14="http://schemas.microsoft.com/office/powerpoint/2010/main" val="75237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dirty="0">
                <a:latin typeface="Cambria" panose="02040503050406030204" pitchFamily="18" charset="0"/>
                <a:ea typeface="Cambria" panose="02040503050406030204" pitchFamily="18" charset="0"/>
              </a:rPr>
              <a:t>What is the work function of potassium if green light 510 nm shining on it produces photoelectrons with a maximum energy of 0.14 eV</a:t>
            </a:r>
          </a:p>
          <a:p>
            <a:endParaRPr lang="en-US" sz="2400" dirty="0">
              <a:latin typeface="Cambria" panose="02040503050406030204" pitchFamily="18" charset="0"/>
              <a:ea typeface="Cambria" panose="02040503050406030204" pitchFamily="18" charset="0"/>
            </a:endParaRPr>
          </a:p>
          <a:p>
            <a:r>
              <a:rPr lang="en-US" sz="2400" dirty="0">
                <a:latin typeface="Cambria" panose="02040503050406030204" pitchFamily="18" charset="0"/>
                <a:ea typeface="Cambria" panose="02040503050406030204" pitchFamily="18" charset="0"/>
              </a:rPr>
              <a:t>Hint: use Joules </a:t>
            </a:r>
          </a:p>
          <a:p>
            <a:pPr marL="0" indent="0">
              <a:buNone/>
            </a:pPr>
            <a:r>
              <a:rPr lang="en-US" sz="2400" dirty="0">
                <a:latin typeface="Cambria" panose="02040503050406030204" pitchFamily="18" charset="0"/>
                <a:ea typeface="Cambria" panose="02040503050406030204" pitchFamily="18" charset="0"/>
              </a:rPr>
              <a:t>             Find the frequency</a:t>
            </a:r>
          </a:p>
        </p:txBody>
      </p:sp>
    </p:spTree>
    <p:extLst>
      <p:ext uri="{BB962C8B-B14F-4D97-AF65-F5344CB8AC3E}">
        <p14:creationId xmlns:p14="http://schemas.microsoft.com/office/powerpoint/2010/main" val="192616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dirty="0">
                <a:latin typeface="Cambria" panose="02040503050406030204" pitchFamily="18" charset="0"/>
                <a:ea typeface="Cambria" panose="02040503050406030204" pitchFamily="18" charset="0"/>
              </a:rPr>
              <a:t>What is the work function of potassium if green light 510 nm shining on it produces photoelectrons with a maximum energy of 0.14 eV</a:t>
            </a:r>
            <a:endParaRPr lang="en-US" sz="2400" dirty="0">
              <a:latin typeface="Cambria" panose="02040503050406030204" pitchFamily="18" charset="0"/>
              <a:ea typeface="Cambria" panose="02040503050406030204" pitchFamily="18" charset="0"/>
            </a:endParaRPr>
          </a:p>
        </p:txBody>
      </p:sp>
      <p:pic>
        <p:nvPicPr>
          <p:cNvPr id="5" name="Picture 4">
            <a:extLst>
              <a:ext uri="{FF2B5EF4-FFF2-40B4-BE49-F238E27FC236}">
                <a16:creationId xmlns:a16="http://schemas.microsoft.com/office/drawing/2014/main" id="{D55266B6-BF9C-DBC1-82FB-3F0DB7B7BEA2}"/>
              </a:ext>
            </a:extLst>
          </p:cNvPr>
          <p:cNvPicPr>
            <a:picLocks noChangeAspect="1"/>
          </p:cNvPicPr>
          <p:nvPr/>
        </p:nvPicPr>
        <p:blipFill>
          <a:blip r:embed="rId3"/>
          <a:stretch>
            <a:fillRect/>
          </a:stretch>
        </p:blipFill>
        <p:spPr>
          <a:xfrm>
            <a:off x="1452029" y="2345848"/>
            <a:ext cx="9901771" cy="2957672"/>
          </a:xfrm>
          <a:prstGeom prst="rect">
            <a:avLst/>
          </a:prstGeom>
        </p:spPr>
      </p:pic>
    </p:spTree>
    <p:extLst>
      <p:ext uri="{BB962C8B-B14F-4D97-AF65-F5344CB8AC3E}">
        <p14:creationId xmlns:p14="http://schemas.microsoft.com/office/powerpoint/2010/main" val="119258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normAutofit/>
          </a:bodyPr>
          <a:lstStyle/>
          <a:p>
            <a:r>
              <a:rPr lang="en-US" sz="2400" dirty="0">
                <a:latin typeface="Cambria Math" panose="02040503050406030204" pitchFamily="18" charset="0"/>
                <a:ea typeface="Cambria Math" panose="02040503050406030204" pitchFamily="18" charset="0"/>
              </a:rPr>
              <a:t>A sodium surface is illuminated with light having a wavelength of 300 nm.  The work function for sodium metal is 2.46 eV. Find the maximum kinetic energy of the ejected photoelectrons.</a:t>
            </a:r>
            <a:endParaRPr lang="en-US" sz="36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957281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normAutofit/>
              </a:bodyPr>
              <a:lstStyle/>
              <a:p>
                <a:r>
                  <a:rPr lang="en-US" sz="2400" dirty="0">
                    <a:latin typeface="Cambria Math" panose="02040503050406030204" pitchFamily="18" charset="0"/>
                    <a:ea typeface="Cambria Math" panose="02040503050406030204" pitchFamily="18" charset="0"/>
                  </a:rPr>
                  <a:t>A sodium surface is illuminated with light having a wavelength of 300 nm.  The work function for sodium metal is 2.46 eV. Find the maximum kinetic energy of the ejected photoelectrons.</a:t>
                </a:r>
              </a:p>
              <a:p>
                <a:r>
                  <a:rPr lang="en-US" sz="2400" dirty="0">
                    <a:latin typeface="Cambria Math" panose="02040503050406030204" pitchFamily="18" charset="0"/>
                    <a:ea typeface="Cambria Math" panose="02040503050406030204" pitchFamily="18" charset="0"/>
                  </a:rPr>
                  <a:t>Solution:</a:t>
                </a:r>
                <a:endParaRPr lang="en-US" sz="3200" dirty="0">
                  <a:latin typeface="Cambria Math" panose="02040503050406030204" pitchFamily="18" charset="0"/>
                  <a:ea typeface="Cambria Math" panose="02040503050406030204" pitchFamily="18" charset="0"/>
                </a:endParaRPr>
              </a:p>
              <a:p>
                <a:pPr marL="0" indent="0">
                  <a:buNone/>
                </a:pPr>
                <a:r>
                  <a:rPr lang="en-US" sz="3200" dirty="0">
                    <a:latin typeface="Cambria Math" panose="02040503050406030204" pitchFamily="18" charset="0"/>
                    <a:ea typeface="Cambria Math" panose="02040503050406030204" pitchFamily="18" charset="0"/>
                  </a:rPr>
                  <a:t>	E = hf</a:t>
                </a:r>
              </a:p>
              <a:p>
                <a:pPr marL="0" indent="0">
                  <a:buNone/>
                </a:pPr>
                <a:r>
                  <a:rPr lang="en-US" sz="3200" dirty="0">
                    <a:latin typeface="Cambria Math" panose="02040503050406030204" pitchFamily="18" charset="0"/>
                    <a:ea typeface="Cambria Math" panose="02040503050406030204" pitchFamily="18" charset="0"/>
                  </a:rPr>
                  <a:t>           f = 9.99E14 Hz</a:t>
                </a:r>
              </a:p>
              <a:p>
                <a:pPr marL="0" indent="0">
                  <a:buNone/>
                </a:pPr>
                <a:r>
                  <a:rPr lang="en-US" sz="3200" dirty="0">
                    <a:latin typeface="Cambria Math" panose="02040503050406030204" pitchFamily="18" charset="0"/>
                    <a:ea typeface="Cambria Math" panose="02040503050406030204" pitchFamily="18" charset="0"/>
                  </a:rPr>
                  <a:t>	 KE =  h f - 𝛷</a:t>
                </a:r>
              </a:p>
              <a:p>
                <a:pPr marL="0" indent="0">
                  <a:buNone/>
                </a:pPr>
                <a:r>
                  <a:rPr lang="en-US" sz="3200" dirty="0">
                    <a:latin typeface="Cambria Math" panose="02040503050406030204" pitchFamily="18" charset="0"/>
                    <a:ea typeface="Cambria Math" panose="02040503050406030204" pitchFamily="18" charset="0"/>
                  </a:rPr>
                  <a:t>   	 KE = 6.63x10</a:t>
                </a:r>
                <a:r>
                  <a:rPr lang="en-US" sz="3200" baseline="30000" dirty="0">
                    <a:latin typeface="Cambria Math" panose="02040503050406030204" pitchFamily="18" charset="0"/>
                    <a:ea typeface="Cambria Math" panose="02040503050406030204" pitchFamily="18" charset="0"/>
                  </a:rPr>
                  <a:t>-34 </a:t>
                </a:r>
                <a14:m>
                  <m:oMath xmlns:m="http://schemas.openxmlformats.org/officeDocument/2006/math">
                    <m:r>
                      <a:rPr lang="en-US" sz="3200" i="1" dirty="0" smtClean="0">
                        <a:latin typeface="Cambria Math" panose="02040503050406030204" pitchFamily="18" charset="0"/>
                        <a:ea typeface="Cambria Math" panose="02040503050406030204" pitchFamily="18" charset="0"/>
                      </a:rPr>
                      <m:t>×</m:t>
                    </m:r>
                  </m:oMath>
                </a14:m>
                <a:r>
                  <a:rPr lang="en-US" sz="3200" dirty="0">
                    <a:latin typeface="Cambria Math" panose="02040503050406030204" pitchFamily="18" charset="0"/>
                    <a:ea typeface="Cambria Math" panose="02040503050406030204" pitchFamily="18" charset="0"/>
                  </a:rPr>
                  <a:t> 9.99x10</a:t>
                </a:r>
                <a:r>
                  <a:rPr lang="en-US" sz="3200" baseline="30000" dirty="0">
                    <a:latin typeface="Cambria Math" panose="02040503050406030204" pitchFamily="18" charset="0"/>
                    <a:ea typeface="Cambria Math" panose="02040503050406030204" pitchFamily="18" charset="0"/>
                  </a:rPr>
                  <a:t>14</a:t>
                </a:r>
                <a:r>
                  <a:rPr lang="en-US" sz="3200" dirty="0">
                    <a:latin typeface="Cambria Math" panose="02040503050406030204" pitchFamily="18" charset="0"/>
                    <a:ea typeface="Cambria Math" panose="02040503050406030204" pitchFamily="18" charset="0"/>
                  </a:rPr>
                  <a:t>-2.46</a:t>
                </a:r>
              </a:p>
              <a:p>
                <a:pPr marL="0" indent="0">
                  <a:buNone/>
                </a:pPr>
                <a:r>
                  <a:rPr lang="en-US" sz="3200" dirty="0">
                    <a:latin typeface="Cambria Math" panose="02040503050406030204" pitchFamily="18" charset="0"/>
                    <a:ea typeface="Cambria Math" panose="02040503050406030204" pitchFamily="18" charset="0"/>
                  </a:rPr>
                  <a:t>	 KE = 1.67 eV</a:t>
                </a:r>
              </a:p>
              <a:p>
                <a:pPr marL="0" indent="0">
                  <a:buNone/>
                </a:pPr>
                <a:endParaRPr lang="en-US" sz="2400" dirty="0">
                  <a:latin typeface="Cambria Math" panose="02040503050406030204" pitchFamily="18" charset="0"/>
                  <a:ea typeface="Cambria Math" panose="02040503050406030204" pitchFamily="18" charset="0"/>
                </a:endParaRPr>
              </a:p>
            </p:txBody>
          </p:sp>
        </mc:Choice>
        <mc:Fallback>
          <p:sp>
            <p:nvSpPr>
              <p:cNvPr id="3" name="Content Placeholder 2">
                <a:extLst>
                  <a:ext uri="{FF2B5EF4-FFF2-40B4-BE49-F238E27FC236}">
                    <a16:creationId xmlns:a16="http://schemas.microsoft.com/office/drawing/2014/main" id="{1556B2CE-2F82-2640-2309-A5BB3302FD98}"/>
                  </a:ext>
                </a:extLst>
              </p:cNvPr>
              <p:cNvSpPr>
                <a:spLocks noGrp="1" noRot="1" noChangeAspect="1" noMove="1" noResize="1" noEditPoints="1" noAdjustHandles="1" noChangeArrowheads="1" noChangeShapeType="1" noTextEdit="1"/>
              </p:cNvSpPr>
              <p:nvPr>
                <p:ph idx="1"/>
              </p:nvPr>
            </p:nvSpPr>
            <p:spPr>
              <a:xfrm>
                <a:off x="838200" y="680720"/>
                <a:ext cx="10515600" cy="5496243"/>
              </a:xfrm>
              <a:blipFill>
                <a:blip r:embed="rId3"/>
                <a:stretch>
                  <a:fillRect l="-812" t="-1554"/>
                </a:stretch>
              </a:blipFill>
            </p:spPr>
            <p:txBody>
              <a:bodyPr/>
              <a:lstStyle/>
              <a:p>
                <a:r>
                  <a:rPr lang="en-US">
                    <a:noFill/>
                  </a:rPr>
                  <a:t> </a:t>
                </a:r>
              </a:p>
            </p:txBody>
          </p:sp>
        </mc:Fallback>
      </mc:AlternateContent>
    </p:spTree>
    <p:extLst>
      <p:ext uri="{BB962C8B-B14F-4D97-AF65-F5344CB8AC3E}">
        <p14:creationId xmlns:p14="http://schemas.microsoft.com/office/powerpoint/2010/main" val="4019254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sz="2400" dirty="0">
                <a:latin typeface="Cambria" panose="02040503050406030204" pitchFamily="18" charset="0"/>
                <a:ea typeface="Cambria" panose="02040503050406030204" pitchFamily="18" charset="0"/>
              </a:rPr>
              <a:t>The gradient of KE and frequency = h </a:t>
            </a:r>
          </a:p>
        </p:txBody>
      </p:sp>
      <p:pic>
        <p:nvPicPr>
          <p:cNvPr id="5" name="Picture 4">
            <a:extLst>
              <a:ext uri="{FF2B5EF4-FFF2-40B4-BE49-F238E27FC236}">
                <a16:creationId xmlns:a16="http://schemas.microsoft.com/office/drawing/2014/main" id="{4E748369-CBBB-1976-F4AF-BA71D8E5ECC3}"/>
              </a:ext>
            </a:extLst>
          </p:cNvPr>
          <p:cNvPicPr>
            <a:picLocks noChangeAspect="1"/>
          </p:cNvPicPr>
          <p:nvPr/>
        </p:nvPicPr>
        <p:blipFill rotWithShape="1">
          <a:blip r:embed="rId3"/>
          <a:srcRect t="2772"/>
          <a:stretch/>
        </p:blipFill>
        <p:spPr>
          <a:xfrm>
            <a:off x="73977" y="1562219"/>
            <a:ext cx="9426848" cy="3733244"/>
          </a:xfrm>
          <a:prstGeom prst="rect">
            <a:avLst/>
          </a:prstGeom>
        </p:spPr>
      </p:pic>
      <p:pic>
        <p:nvPicPr>
          <p:cNvPr id="6" name="Picture 5">
            <a:extLst>
              <a:ext uri="{FF2B5EF4-FFF2-40B4-BE49-F238E27FC236}">
                <a16:creationId xmlns:a16="http://schemas.microsoft.com/office/drawing/2014/main" id="{1D1412CF-9662-95ED-665C-AA5D2A542D97}"/>
              </a:ext>
            </a:extLst>
          </p:cNvPr>
          <p:cNvPicPr>
            <a:picLocks noChangeAspect="1"/>
          </p:cNvPicPr>
          <p:nvPr/>
        </p:nvPicPr>
        <p:blipFill>
          <a:blip r:embed="rId4"/>
          <a:stretch>
            <a:fillRect/>
          </a:stretch>
        </p:blipFill>
        <p:spPr>
          <a:xfrm>
            <a:off x="7343775" y="1242853"/>
            <a:ext cx="4848225" cy="4371975"/>
          </a:xfrm>
          <a:prstGeom prst="rect">
            <a:avLst/>
          </a:prstGeom>
          <a:ln>
            <a:solidFill>
              <a:srgbClr val="7030A0"/>
            </a:solidFill>
          </a:ln>
        </p:spPr>
      </p:pic>
    </p:spTree>
    <p:extLst>
      <p:ext uri="{BB962C8B-B14F-4D97-AF65-F5344CB8AC3E}">
        <p14:creationId xmlns:p14="http://schemas.microsoft.com/office/powerpoint/2010/main" val="27101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FEB3EE-C389-5F29-D8DF-FC3DFAAAA3FF}"/>
              </a:ext>
            </a:extLst>
          </p:cNvPr>
          <p:cNvSpPr txBox="1"/>
          <p:nvPr/>
        </p:nvSpPr>
        <p:spPr>
          <a:xfrm>
            <a:off x="0" y="0"/>
            <a:ext cx="3251200" cy="369332"/>
          </a:xfrm>
          <a:prstGeom prst="rect">
            <a:avLst/>
          </a:prstGeom>
          <a:solidFill>
            <a:srgbClr val="00B050"/>
          </a:solidFill>
        </p:spPr>
        <p:txBody>
          <a:bodyPr wrap="square" rtlCol="0">
            <a:spAutoFit/>
          </a:bodyPr>
          <a:lstStyle/>
          <a:p>
            <a:pPr algn="ctr"/>
            <a:r>
              <a:rPr lang="en-US" b="1" dirty="0">
                <a:solidFill>
                  <a:schemeClr val="bg1"/>
                </a:solidFill>
              </a:rPr>
              <a:t>3D Quantum Physics</a:t>
            </a:r>
          </a:p>
        </p:txBody>
      </p:sp>
      <p:sp>
        <p:nvSpPr>
          <p:cNvPr id="3" name="Content Placeholder 2">
            <a:extLst>
              <a:ext uri="{FF2B5EF4-FFF2-40B4-BE49-F238E27FC236}">
                <a16:creationId xmlns:a16="http://schemas.microsoft.com/office/drawing/2014/main" id="{1556B2CE-2F82-2640-2309-A5BB3302FD98}"/>
              </a:ext>
            </a:extLst>
          </p:cNvPr>
          <p:cNvSpPr>
            <a:spLocks noGrp="1"/>
          </p:cNvSpPr>
          <p:nvPr>
            <p:ph idx="1"/>
          </p:nvPr>
        </p:nvSpPr>
        <p:spPr>
          <a:xfrm>
            <a:off x="838200" y="680720"/>
            <a:ext cx="10515600" cy="5496243"/>
          </a:xfrm>
        </p:spPr>
        <p:txBody>
          <a:bodyPr/>
          <a:lstStyle/>
          <a:p>
            <a:r>
              <a:rPr lang="en-US" sz="2400" dirty="0">
                <a:latin typeface="Cambria" panose="02040503050406030204" pitchFamily="18" charset="0"/>
                <a:ea typeface="Cambria" panose="02040503050406030204" pitchFamily="18" charset="0"/>
              </a:rPr>
              <a:t>The gradient of KE and frequency = h </a:t>
            </a:r>
          </a:p>
        </p:txBody>
      </p:sp>
    </p:spTree>
    <p:extLst>
      <p:ext uri="{BB962C8B-B14F-4D97-AF65-F5344CB8AC3E}">
        <p14:creationId xmlns:p14="http://schemas.microsoft.com/office/powerpoint/2010/main" val="1402374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1182</TotalTime>
  <Words>571</Words>
  <Application>Microsoft Office PowerPoint</Application>
  <PresentationFormat>Widescreen</PresentationFormat>
  <Paragraphs>89</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Narrow Special G1</vt:lpstr>
      <vt:lpstr>Calibri</vt:lpstr>
      <vt:lpstr>Calibri Light</vt:lpstr>
      <vt:lpstr>Cambria</vt:lpstr>
      <vt:lpstr>Cambria Math</vt:lpstr>
      <vt:lpstr>MathJax_Main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States of matter table</dc:title>
  <dc:creator>Ahmed</dc:creator>
  <cp:lastModifiedBy>Ahmed</cp:lastModifiedBy>
  <cp:revision>375</cp:revision>
  <dcterms:created xsi:type="dcterms:W3CDTF">2024-01-01T09:04:33Z</dcterms:created>
  <dcterms:modified xsi:type="dcterms:W3CDTF">2024-01-23T19:13:07Z</dcterms:modified>
</cp:coreProperties>
</file>