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4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45" autoAdjust="0"/>
  </p:normalViewPr>
  <p:slideViewPr>
    <p:cSldViewPr snapToGrid="0">
      <p:cViewPr varScale="1">
        <p:scale>
          <a:sx n="68" d="100"/>
          <a:sy n="68" d="100"/>
        </p:scale>
        <p:origin x="12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EA6FC-4D7E-4072-BAD5-39A8236F81A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C5759-A1A2-437D-8EC7-6F72847A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8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Alfizia</a:t>
            </a:r>
            <a:r>
              <a:rPr lang="en-US" dirty="0"/>
              <a:t> </a:t>
            </a:r>
            <a:r>
              <a:rPr lang="en-US" dirty="0" err="1"/>
              <a:t>alkamie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3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Maximas</a:t>
            </a:r>
            <a:r>
              <a:rPr lang="en-US" dirty="0"/>
              <a:t> and </a:t>
            </a:r>
            <a:r>
              <a:rPr lang="en-US" dirty="0" err="1"/>
              <a:t>minimas</a:t>
            </a:r>
            <a:r>
              <a:rPr lang="en-US" dirty="0"/>
              <a:t> are technically nodes and antinodes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0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Maximas</a:t>
            </a:r>
            <a:r>
              <a:rPr lang="en-US" dirty="0"/>
              <a:t> and </a:t>
            </a:r>
            <a:r>
              <a:rPr lang="en-US" dirty="0" err="1"/>
              <a:t>minimas</a:t>
            </a:r>
            <a:r>
              <a:rPr lang="en-US" dirty="0"/>
              <a:t> are technically nodes and antinodes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0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Maximas</a:t>
            </a:r>
            <a:r>
              <a:rPr lang="en-US" dirty="0"/>
              <a:t> and </a:t>
            </a:r>
            <a:r>
              <a:rPr lang="en-US" dirty="0" err="1"/>
              <a:t>minimas</a:t>
            </a:r>
            <a:r>
              <a:rPr lang="en-US" dirty="0"/>
              <a:t> are technically nodes and antinodes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6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Maximas</a:t>
            </a:r>
            <a:r>
              <a:rPr lang="en-US" dirty="0"/>
              <a:t> and </a:t>
            </a:r>
            <a:r>
              <a:rPr lang="en-US" dirty="0" err="1"/>
              <a:t>minimas</a:t>
            </a:r>
            <a:r>
              <a:rPr lang="en-US" dirty="0"/>
              <a:t> are technically nodes and antinodes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Maximas</a:t>
            </a:r>
            <a:r>
              <a:rPr lang="en-US" dirty="0"/>
              <a:t> and </a:t>
            </a:r>
            <a:r>
              <a:rPr lang="en-US" dirty="0" err="1"/>
              <a:t>minimas</a:t>
            </a:r>
            <a:r>
              <a:rPr lang="en-US" dirty="0"/>
              <a:t> are technically nodes and antinodes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10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Maximas</a:t>
            </a:r>
            <a:r>
              <a:rPr lang="en-US" dirty="0"/>
              <a:t> and </a:t>
            </a:r>
            <a:r>
              <a:rPr lang="en-US" dirty="0" err="1"/>
              <a:t>minimas</a:t>
            </a:r>
            <a:r>
              <a:rPr lang="en-US" dirty="0"/>
              <a:t> are technically nodes and antinodes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4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Maximas</a:t>
            </a:r>
            <a:r>
              <a:rPr lang="en-US" dirty="0"/>
              <a:t> and </a:t>
            </a:r>
            <a:r>
              <a:rPr lang="en-US" dirty="0" err="1"/>
              <a:t>minimas</a:t>
            </a:r>
            <a:r>
              <a:rPr lang="en-US" dirty="0"/>
              <a:t> are technically nodes and antinodes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52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Maximas</a:t>
            </a:r>
            <a:r>
              <a:rPr lang="en-US" dirty="0"/>
              <a:t> and </a:t>
            </a:r>
            <a:r>
              <a:rPr lang="en-US" dirty="0" err="1"/>
              <a:t>minimas</a:t>
            </a:r>
            <a:r>
              <a:rPr lang="en-US" dirty="0"/>
              <a:t> are technically nodes and antinodes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7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definition, memorize it, you’ll learn more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https://www.youtube.com/watch?v=bPCA9EClpBg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definition, memorize it, you’ll learn more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definition, memorize it, you’ll learn more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7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definition, memorize it, you’ll learn more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0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Maximas</a:t>
            </a:r>
            <a:r>
              <a:rPr lang="en-US" dirty="0"/>
              <a:t> and </a:t>
            </a:r>
            <a:r>
              <a:rPr lang="en-US" dirty="0" err="1"/>
              <a:t>minimas</a:t>
            </a:r>
            <a:r>
              <a:rPr lang="en-US" dirty="0"/>
              <a:t> are technically nodes and antinodes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89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783590" lvl="0" indent="-342900" rtl="0">
              <a:lnSpc>
                <a:spcPct val="105000"/>
              </a:lnSpc>
              <a:spcBef>
                <a:spcPts val="435"/>
              </a:spcBef>
              <a:spcAft>
                <a:spcPts val="0"/>
              </a:spcAft>
              <a:buFont typeface="+mj-lt"/>
              <a:buAutoNum type="arabicPeriod"/>
              <a:tabLst>
                <a:tab pos="320675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 a gamma ray source to demonstrate</a:t>
            </a:r>
            <a:r>
              <a:rPr lang="en-US" sz="1800" spc="-1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discreteness of</a:t>
            </a:r>
            <a:r>
              <a:rPr lang="en-US" sz="18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photons.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2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Maximas</a:t>
            </a:r>
            <a:r>
              <a:rPr lang="en-US" dirty="0"/>
              <a:t> and </a:t>
            </a:r>
            <a:r>
              <a:rPr lang="en-US" dirty="0" err="1"/>
              <a:t>minimas</a:t>
            </a:r>
            <a:r>
              <a:rPr lang="en-US" dirty="0"/>
              <a:t> are technically nodes and antinodes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1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2F80-2C67-9210-4942-1BF731F6A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74B75-BF4B-957C-8661-5070D2C89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63043-64EF-ECDA-F401-97C04E3D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33596-CE38-8D71-7A52-73FEC066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510A-5974-94B8-1E20-44ECF4B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0335-73F6-6E60-4086-78AB1D32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778DD-460A-061C-A11E-C686AC171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A3291-4405-D313-0BCF-B4DA44F1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6502C-1BF9-6DE0-71A3-140E46DF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37895-741E-0121-D67A-AA734CFC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D2CE4-7F5A-97CB-5BD0-5F822F59D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9A7D2-582A-577E-B18C-C9294B5CD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561C-87F7-CC07-01E5-D2DE8175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1A18-ACFD-EF5E-9B96-E93012AA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2EBD8-8E94-A454-BFB0-4D0C43BC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3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CAEA-7587-F0EA-5D43-E51B8FA8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B7E7-E1A3-1FED-3235-C8AF03EC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9DDC-A2A9-A602-6C2F-5A867939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8BC0-6545-FAD1-29FD-32D31082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3621-2B15-014B-CD7E-BDE6779A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2866-0C59-683F-7127-0DD281AC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72EA4-3782-C210-CA41-324BD549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9EBE5-2B28-018F-C7FC-85B4471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9CE61-8F5F-DC23-2D3C-B857AAD2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65966-6FDE-2649-D941-21C0C72C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3B88-8D5F-B91C-8467-F4E2328E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3054-0C59-5E81-BF7F-2620FB5E5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86F64-B23A-14CF-4FB3-7B42D642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B7BB8-3976-6222-3DE9-14F07CF1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BE21C-B7B4-3961-8986-E77A5F21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B890-FB14-51FE-56D0-A9CDAC3C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0849-EC4B-E45A-B712-1418F345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278B4-E8DC-BBAE-DAD6-D45A43C6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D6F66-6942-65B5-C7BF-822AD9026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3BF66-681D-F397-88AF-0B50F0321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ED292-5EE9-B6A4-218D-8606D0FE7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B3659-04E2-5853-FE37-84089FE7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B7DF6-4BB0-C3D3-3F4F-077B5C05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12C03-9B9D-9784-ADE1-F5E087F5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C60A-1242-232C-D6E4-708451B5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DEF0A-0494-E58C-41E0-56FEC212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A7D77-B0EF-E72F-C4A3-B501289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4919E-CAF1-0C11-200C-ECFA7008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2FB3C-E5E9-0F53-2EE3-968460B8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F6D2D-A57B-90FD-AF3B-352D14AA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E5623-8D0E-F3F0-8AEE-27504955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158C-9DD7-CA4F-DF20-66B73F69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0F642-621B-6B3B-A3AE-4A962ED5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5C944-C946-3CEF-9B38-3246A56D9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B9264-14F6-0495-8077-FB2C3B70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E1382-11BB-C114-3D6E-9CE95EA0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14613-E6FF-3B7B-8FBD-BADE7ADB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76BE-4E26-2A33-6CB9-66084935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A7038-3CD8-80FD-386A-960218C24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85B54-08DC-F0B5-D94A-90E93410F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6601D-35E8-5BB5-7CBD-651B11F1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08564-25AD-DE7B-7F21-A9E68511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370E5-E84D-B2C3-2858-F6B8ED8D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364C3-C011-1D2F-5CAA-173CE8E7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64B72-EC7C-0E3D-341A-E04CB30B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9DCD1-5264-069E-FCCC-BEA559AD6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8647-96B4-46C5-8B78-8B358D64764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BDA19-BFC5-5F6E-298D-D6EDA4532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9B0A0-76A8-196E-0D72-5B8A85C5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7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photoelectri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photoelectri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photoelectri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PCA9EClpBg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-1zjdUTu0o?feature=oembed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Is a branch of physics that describes the behavior of matter and energy on an atomic scale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Wave-particle nature: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Light, electrons, nucleons can act as waves and as particles.</a:t>
            </a:r>
          </a:p>
          <a:p>
            <a:pPr lvl="1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Matter can be thought of as energy, and vice-versa 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Photon is the basic unit of light (energy) it is massless</a:t>
            </a:r>
          </a:p>
          <a:p>
            <a:pPr lvl="2"/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Photon as a wave: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reflection, refraction, interference,…</a:t>
            </a:r>
          </a:p>
          <a:p>
            <a:pPr lvl="2"/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Photon as a particle: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photoelectric effect , double slit interaction</a:t>
            </a:r>
          </a:p>
        </p:txBody>
      </p:sp>
    </p:spTree>
    <p:extLst>
      <p:ext uri="{BB962C8B-B14F-4D97-AF65-F5344CB8AC3E}">
        <p14:creationId xmlns:p14="http://schemas.microsoft.com/office/powerpoint/2010/main" val="100517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Light as a particle: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light is made of individual packets of energy known as photons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Photoelectric effect: photons of a certain energy can release electrons from a surface</a:t>
            </a:r>
          </a:p>
          <a:p>
            <a:pPr lvl="2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Conditions:</a:t>
            </a:r>
          </a:p>
          <a:p>
            <a:pPr lvl="3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Light particles must have a certain minimum threshold energy to release electrons from a surface, this happens as long as the minimum frequency is met regardless of intensity.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2E8F8-8899-4F17-9E6C-C21FFDC150C7}"/>
              </a:ext>
            </a:extLst>
          </p:cNvPr>
          <p:cNvSpPr txBox="1"/>
          <p:nvPr/>
        </p:nvSpPr>
        <p:spPr>
          <a:xfrm>
            <a:off x="2856089" y="61732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https://phet.colorado.edu/en/simulations/photoelectric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8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Light as a particle: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light is made of individual packets of energy known as photons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Photoelectric effect: photons of a certain energy can release electrons from a surface</a:t>
            </a:r>
          </a:p>
          <a:p>
            <a:pPr lvl="2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Conditions:</a:t>
            </a:r>
          </a:p>
          <a:p>
            <a:pPr lvl="3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Light particles must have a certain minimum threshold energy to release electrons from a surface, this happens as long as the minimum frequency is met regardless of intensity.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2E8F8-8899-4F17-9E6C-C21FFDC150C7}"/>
              </a:ext>
            </a:extLst>
          </p:cNvPr>
          <p:cNvSpPr txBox="1"/>
          <p:nvPr/>
        </p:nvSpPr>
        <p:spPr>
          <a:xfrm>
            <a:off x="2856089" y="61732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https://phet.colorado.edu/en/simulations/photoelectric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4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Light as a particle: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light is made of individual packets of energy known as photons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Photoelectric effect: photons of a certain energy can release electrons from a surface</a:t>
            </a:r>
          </a:p>
          <a:p>
            <a:pPr lvl="2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Conditions:</a:t>
            </a:r>
          </a:p>
          <a:p>
            <a:pPr lvl="3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Light particles must have a certain minimum threshold energy to release electrons from a surface, this happens as long as the minimum frequency is met regardless of intensity.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2E8F8-8899-4F17-9E6C-C21FFDC150C7}"/>
              </a:ext>
            </a:extLst>
          </p:cNvPr>
          <p:cNvSpPr txBox="1"/>
          <p:nvPr/>
        </p:nvSpPr>
        <p:spPr>
          <a:xfrm>
            <a:off x="2856089" y="61732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https://phet.colorado.edu/en/simulations/photoelectric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2D8240-DB9E-4871-980F-C64E654A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89" y="1825624"/>
            <a:ext cx="5950480" cy="38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6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Energy of a photon: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given by Planck’s constant.</a:t>
                </a:r>
              </a:p>
              <a:p>
                <a:pPr marL="0" indent="0">
                  <a:buNone/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𝑬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=    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𝒉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    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𝒇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6F219D-2655-440A-9B8C-67E86B79E936}"/>
                  </a:ext>
                </a:extLst>
              </p:cNvPr>
              <p:cNvSpPr txBox="1"/>
              <p:nvPr/>
            </p:nvSpPr>
            <p:spPr>
              <a:xfrm>
                <a:off x="1309511" y="3974647"/>
                <a:ext cx="7834489" cy="123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                           	            </a:t>
                </a:r>
                <a:r>
                  <a:rPr lang="en-US" sz="2400" dirty="0">
                    <a:solidFill>
                      <a:srgbClr val="00B050"/>
                    </a:solidFill>
                  </a:rPr>
                  <a:t>Frequency in Hz</a:t>
                </a:r>
              </a:p>
              <a:p>
                <a:r>
                  <a:rPr lang="en-US" sz="2400" dirty="0"/>
                  <a:t>		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6.63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b/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J s    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Energy of a photon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6F219D-2655-440A-9B8C-67E86B79E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11" y="3974647"/>
                <a:ext cx="7834489" cy="1239891"/>
              </a:xfrm>
              <a:prstGeom prst="rect">
                <a:avLst/>
              </a:prstGeom>
              <a:blipFill>
                <a:blip r:embed="rId4"/>
                <a:stretch>
                  <a:fillRect l="-1245" t="-394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FF36FD-AA49-4829-86C7-CBE20ABF70B7}"/>
              </a:ext>
            </a:extLst>
          </p:cNvPr>
          <p:cNvCxnSpPr/>
          <p:nvPr/>
        </p:nvCxnSpPr>
        <p:spPr>
          <a:xfrm flipV="1">
            <a:off x="1964266" y="3214511"/>
            <a:ext cx="0" cy="14336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5211FA-B460-4B79-92AC-40A5CD04BD02}"/>
              </a:ext>
            </a:extLst>
          </p:cNvPr>
          <p:cNvCxnSpPr>
            <a:cxnSpLocks/>
          </p:cNvCxnSpPr>
          <p:nvPr/>
        </p:nvCxnSpPr>
        <p:spPr>
          <a:xfrm flipV="1">
            <a:off x="3691466" y="3248378"/>
            <a:ext cx="0" cy="107526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DBD589-BB31-4256-887C-6391ECAD8F80}"/>
              </a:ext>
            </a:extLst>
          </p:cNvPr>
          <p:cNvCxnSpPr>
            <a:cxnSpLocks/>
          </p:cNvCxnSpPr>
          <p:nvPr/>
        </p:nvCxnSpPr>
        <p:spPr>
          <a:xfrm flipV="1">
            <a:off x="5046133" y="3337442"/>
            <a:ext cx="0" cy="63720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1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Energy of a photon: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given by Planck’s constant.</a:t>
                </a:r>
              </a:p>
              <a:p>
                <a:pPr marL="0" indent="0">
                  <a:buNone/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𝑬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=    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𝒉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    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𝒇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6F219D-2655-440A-9B8C-67E86B79E936}"/>
                  </a:ext>
                </a:extLst>
              </p:cNvPr>
              <p:cNvSpPr txBox="1"/>
              <p:nvPr/>
            </p:nvSpPr>
            <p:spPr>
              <a:xfrm>
                <a:off x="1309511" y="3974647"/>
                <a:ext cx="7834489" cy="123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                           	            </a:t>
                </a:r>
                <a:r>
                  <a:rPr lang="en-US" sz="2400" dirty="0">
                    <a:solidFill>
                      <a:srgbClr val="00B050"/>
                    </a:solidFill>
                  </a:rPr>
                  <a:t>Frequency in Hz</a:t>
                </a:r>
              </a:p>
              <a:p>
                <a:r>
                  <a:rPr lang="en-US" sz="2400" dirty="0"/>
                  <a:t>		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6.63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b/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J s    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Energy of a photon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6F219D-2655-440A-9B8C-67E86B79E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11" y="3974647"/>
                <a:ext cx="7834489" cy="1239891"/>
              </a:xfrm>
              <a:prstGeom prst="rect">
                <a:avLst/>
              </a:prstGeom>
              <a:blipFill>
                <a:blip r:embed="rId4"/>
                <a:stretch>
                  <a:fillRect l="-1245" t="-394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FF36FD-AA49-4829-86C7-CBE20ABF70B7}"/>
              </a:ext>
            </a:extLst>
          </p:cNvPr>
          <p:cNvCxnSpPr/>
          <p:nvPr/>
        </p:nvCxnSpPr>
        <p:spPr>
          <a:xfrm flipV="1">
            <a:off x="1964266" y="3214511"/>
            <a:ext cx="0" cy="14336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5211FA-B460-4B79-92AC-40A5CD04BD02}"/>
              </a:ext>
            </a:extLst>
          </p:cNvPr>
          <p:cNvCxnSpPr>
            <a:cxnSpLocks/>
          </p:cNvCxnSpPr>
          <p:nvPr/>
        </p:nvCxnSpPr>
        <p:spPr>
          <a:xfrm flipV="1">
            <a:off x="3691466" y="3248378"/>
            <a:ext cx="0" cy="107526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DBD589-BB31-4256-887C-6391ECAD8F80}"/>
              </a:ext>
            </a:extLst>
          </p:cNvPr>
          <p:cNvCxnSpPr>
            <a:cxnSpLocks/>
          </p:cNvCxnSpPr>
          <p:nvPr/>
        </p:nvCxnSpPr>
        <p:spPr>
          <a:xfrm flipV="1">
            <a:off x="5046133" y="3337442"/>
            <a:ext cx="0" cy="63720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ADD356A-6A56-49AD-9381-477A9A538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242" y="2410619"/>
            <a:ext cx="9101492" cy="353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8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Example: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calculate the energy of a photon with a wavelength of 632 nm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1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Example: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calculate the energy of a photon with a wavelength of 632 nm</a:t>
                </a:r>
              </a:p>
              <a:p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c = f </a:t>
                </a:r>
                <a:r>
                  <a:rPr lang="el-GR" b="1" i="0" dirty="0">
                    <a:solidFill>
                      <a:srgbClr val="202124"/>
                    </a:solidFill>
                    <a:effectLst/>
                    <a:latin typeface="Google Sans"/>
                  </a:rPr>
                  <a:t>λ</a:t>
                </a:r>
                <a:r>
                  <a:rPr lang="en-US" b="1" i="0" dirty="0">
                    <a:solidFill>
                      <a:srgbClr val="202124"/>
                    </a:solidFill>
                    <a:effectLst/>
                    <a:latin typeface="Google Sans"/>
                  </a:rPr>
                  <a:t>    </a:t>
                </a:r>
                <a:r>
                  <a:rPr lang="en-US" b="1" i="0" dirty="0">
                    <a:solidFill>
                      <a:srgbClr val="202124"/>
                    </a:solidFill>
                    <a:effectLst/>
                    <a:latin typeface="Google Sans"/>
                    <a:sym typeface="Wingdings" panose="05000000000000000000" pitchFamily="2" charset="2"/>
                  </a:rPr>
                  <a:t> 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202124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202124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𝒄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202124"/>
                            </a:solidFill>
                            <a:latin typeface="Google Sans"/>
                            <a:sym typeface="Wingdings" panose="05000000000000000000" pitchFamily="2" charset="2"/>
                          </a:rPr>
                          <m:t>λ</m:t>
                        </m:r>
                      </m:den>
                    </m:f>
                    <m:r>
                      <a:rPr lang="en-US" b="1" i="1" smtClean="0">
                        <a:solidFill>
                          <a:srgbClr val="202124"/>
                        </a:solidFill>
                        <a:effectLst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202124"/>
                        </a:solidFill>
                        <a:latin typeface="Google Sans"/>
                        <a:sym typeface="Wingdings" panose="05000000000000000000" pitchFamily="2" charset="2"/>
                      </a:rPr>
                      <m:t>  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202124"/>
                        </a:solidFill>
                        <a:latin typeface="Google Sans"/>
                        <a:sym typeface="Wingdings" panose="05000000000000000000" pitchFamily="2" charset="2"/>
                      </a:rPr>
                      <m:t>f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202124"/>
                        </a:solidFill>
                        <a:latin typeface="Google Sans"/>
                        <a:sym typeface="Wingdings" panose="05000000000000000000" pitchFamily="2" charset="2"/>
                      </a:rPr>
                      <m:t> = 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 dirty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𝟑</m:t>
                            </m:r>
                            <m:r>
                              <a:rPr lang="en-US" b="1" i="1" dirty="0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𝒙</m:t>
                            </m:r>
                            <m:r>
                              <a:rPr lang="en-US" b="1" i="1" dirty="0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US" b="1" i="1" dirty="0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𝟏𝟎</m:t>
                            </m:r>
                          </m:e>
                          <m:sub/>
                          <m:sup>
                            <m:r>
                              <a:rPr lang="en-US" b="1" i="1" dirty="0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𝟖</m:t>
                            </m:r>
                          </m:sup>
                        </m:sSubSup>
                      </m:num>
                      <m:den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𝟔𝟑𝟐</m:t>
                        </m:r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𝟏𝟎</m:t>
                            </m:r>
                            <m: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</m:e>
                          <m:sub/>
                          <m:sup>
                            <m: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𝟗</m:t>
                            </m:r>
                          </m:sup>
                        </m:sSubSup>
                      </m:den>
                    </m:f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r>
                  <a:rPr lang="en-US" b="1" i="0" dirty="0">
                    <a:solidFill>
                      <a:srgbClr val="202124"/>
                    </a:solidFill>
                    <a:effectLst/>
                    <a:latin typeface="Google Sans"/>
                  </a:rPr>
                  <a:t>f</a:t>
                </a:r>
                <a:r>
                  <a:rPr lang="el-GR" b="1" i="0" dirty="0">
                    <a:solidFill>
                      <a:srgbClr val="202124"/>
                    </a:solidFill>
                    <a:effectLst/>
                    <a:latin typeface="Google Sans"/>
                  </a:rPr>
                  <a:t> </a:t>
                </a:r>
                <a:r>
                  <a:rPr lang="en-US" b="1" i="0" dirty="0">
                    <a:solidFill>
                      <a:srgbClr val="202124"/>
                    </a:solidFill>
                    <a:effectLst/>
                    <a:latin typeface="Google Sans"/>
                  </a:rPr>
                  <a:t> = 4.74</a:t>
                </a:r>
                <a:r>
                  <a:rPr lang="en-US" b="1" dirty="0">
                    <a:solidFill>
                      <a:srgbClr val="202124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</m:e>
                      <m:sub/>
                      <m:sup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𝟏𝟒</m:t>
                        </m:r>
                      </m:sup>
                    </m:sSubSup>
                  </m:oMath>
                </a14:m>
                <a:r>
                  <a:rPr lang="en-US" b="1" i="0" dirty="0">
                    <a:solidFill>
                      <a:srgbClr val="202124"/>
                    </a:solidFill>
                    <a:effectLst/>
                    <a:latin typeface="Google Sans"/>
                  </a:rPr>
                  <a:t> Hz</a:t>
                </a:r>
              </a:p>
              <a:p>
                <a:pPr lvl="1"/>
                <a:endParaRPr lang="en-US" b="1" i="0" dirty="0">
                  <a:solidFill>
                    <a:srgbClr val="202124"/>
                  </a:solidFill>
                  <a:effectLst/>
                  <a:latin typeface="Google Sans"/>
                </a:endParaRP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E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6.63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10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−34</m:t>
                        </m:r>
                      </m:sup>
                    </m:sSub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202124"/>
                    </a:solidFill>
                    <a:latin typeface="Google Sans"/>
                  </a:rPr>
                  <a:t>4.74</a:t>
                </a:r>
                <a:r>
                  <a:rPr lang="en-US" dirty="0">
                    <a:solidFill>
                      <a:srgbClr val="202124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10 </m:t>
                        </m:r>
                      </m:e>
                      <m:sub/>
                      <m:sup>
                        <m:r>
                          <a:rPr lang="en-US" b="0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14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202124"/>
                    </a:solidFill>
                    <a:latin typeface="Google Sans"/>
                  </a:rPr>
                  <a:t> Hz  = 3.14262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10 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202124"/>
                    </a:solidFill>
                    <a:latin typeface="Google Sans"/>
                  </a:rPr>
                  <a:t> J</a:t>
                </a:r>
              </a:p>
              <a:p>
                <a:pPr lvl="1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542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Example: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calculate the energy of a photon with a wavelength of 632 nm</a:t>
                </a:r>
              </a:p>
              <a:p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c = f </a:t>
                </a:r>
                <a:r>
                  <a:rPr lang="el-GR" b="1" i="0" dirty="0">
                    <a:solidFill>
                      <a:srgbClr val="202124"/>
                    </a:solidFill>
                    <a:effectLst/>
                    <a:latin typeface="Google Sans"/>
                  </a:rPr>
                  <a:t>λ</a:t>
                </a:r>
                <a:r>
                  <a:rPr lang="en-US" b="1" i="0" dirty="0">
                    <a:solidFill>
                      <a:srgbClr val="202124"/>
                    </a:solidFill>
                    <a:effectLst/>
                    <a:latin typeface="Google Sans"/>
                  </a:rPr>
                  <a:t>    </a:t>
                </a:r>
                <a:r>
                  <a:rPr lang="en-US" b="1" i="0" dirty="0">
                    <a:solidFill>
                      <a:srgbClr val="202124"/>
                    </a:solidFill>
                    <a:effectLst/>
                    <a:latin typeface="Google Sans"/>
                    <a:sym typeface="Wingdings" panose="05000000000000000000" pitchFamily="2" charset="2"/>
                  </a:rPr>
                  <a:t> 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202124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202124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𝒄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202124"/>
                            </a:solidFill>
                            <a:latin typeface="Google Sans"/>
                            <a:sym typeface="Wingdings" panose="05000000000000000000" pitchFamily="2" charset="2"/>
                          </a:rPr>
                          <m:t>λ</m:t>
                        </m:r>
                      </m:den>
                    </m:f>
                    <m:r>
                      <a:rPr lang="en-US" b="1" i="1" smtClean="0">
                        <a:solidFill>
                          <a:srgbClr val="202124"/>
                        </a:solidFill>
                        <a:effectLst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202124"/>
                        </a:solidFill>
                        <a:latin typeface="Google Sans"/>
                        <a:sym typeface="Wingdings" panose="05000000000000000000" pitchFamily="2" charset="2"/>
                      </a:rPr>
                      <m:t>  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202124"/>
                        </a:solidFill>
                        <a:latin typeface="Google Sans"/>
                        <a:sym typeface="Wingdings" panose="05000000000000000000" pitchFamily="2" charset="2"/>
                      </a:rPr>
                      <m:t>f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202124"/>
                        </a:solidFill>
                        <a:latin typeface="Google Sans"/>
                        <a:sym typeface="Wingdings" panose="05000000000000000000" pitchFamily="2" charset="2"/>
                      </a:rPr>
                      <m:t> = 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 dirty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𝟑</m:t>
                            </m:r>
                            <m:r>
                              <a:rPr lang="en-US" b="1" i="1" dirty="0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𝒙</m:t>
                            </m:r>
                            <m:r>
                              <a:rPr lang="en-US" b="1" i="1" dirty="0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US" b="1" i="1" dirty="0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𝟏𝟎</m:t>
                            </m:r>
                          </m:e>
                          <m:sub/>
                          <m:sup>
                            <m:r>
                              <a:rPr lang="en-US" b="1" i="1" dirty="0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𝟖</m:t>
                            </m:r>
                          </m:sup>
                        </m:sSubSup>
                      </m:num>
                      <m:den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𝟔𝟑𝟐</m:t>
                        </m:r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𝟏𝟎</m:t>
                            </m:r>
                            <m: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</m:e>
                          <m:sub/>
                          <m:sup>
                            <m: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202124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𝟗</m:t>
                            </m:r>
                          </m:sup>
                        </m:sSubSup>
                      </m:den>
                    </m:f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r>
                  <a:rPr lang="en-US" b="1" i="0" dirty="0">
                    <a:solidFill>
                      <a:srgbClr val="202124"/>
                    </a:solidFill>
                    <a:effectLst/>
                    <a:latin typeface="Google Sans"/>
                  </a:rPr>
                  <a:t>f</a:t>
                </a:r>
                <a:r>
                  <a:rPr lang="el-GR" b="1" i="0" dirty="0">
                    <a:solidFill>
                      <a:srgbClr val="202124"/>
                    </a:solidFill>
                    <a:effectLst/>
                    <a:latin typeface="Google Sans"/>
                  </a:rPr>
                  <a:t> </a:t>
                </a:r>
                <a:r>
                  <a:rPr lang="en-US" b="1" i="0" dirty="0">
                    <a:solidFill>
                      <a:srgbClr val="202124"/>
                    </a:solidFill>
                    <a:effectLst/>
                    <a:latin typeface="Google Sans"/>
                  </a:rPr>
                  <a:t> = 4.74</a:t>
                </a:r>
                <a:r>
                  <a:rPr lang="en-US" b="1" dirty="0">
                    <a:solidFill>
                      <a:srgbClr val="202124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</m:e>
                      <m:sub/>
                      <m:sup>
                        <m:r>
                          <a:rPr lang="en-US" b="1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𝟏𝟒</m:t>
                        </m:r>
                      </m:sup>
                    </m:sSubSup>
                  </m:oMath>
                </a14:m>
                <a:r>
                  <a:rPr lang="en-US" b="1" i="0" dirty="0">
                    <a:solidFill>
                      <a:srgbClr val="202124"/>
                    </a:solidFill>
                    <a:effectLst/>
                    <a:latin typeface="Google Sans"/>
                  </a:rPr>
                  <a:t> Hz</a:t>
                </a:r>
              </a:p>
              <a:p>
                <a:pPr lvl="1"/>
                <a:endParaRPr lang="en-US" b="1" i="0" dirty="0">
                  <a:solidFill>
                    <a:srgbClr val="202124"/>
                  </a:solidFill>
                  <a:effectLst/>
                  <a:latin typeface="Google Sans"/>
                </a:endParaRP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E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6.63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10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−34</m:t>
                        </m:r>
                      </m:sup>
                    </m:sSub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202124"/>
                    </a:solidFill>
                    <a:latin typeface="Google Sans"/>
                  </a:rPr>
                  <a:t>4.74</a:t>
                </a:r>
                <a:r>
                  <a:rPr lang="en-US" dirty="0">
                    <a:solidFill>
                      <a:srgbClr val="202124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10 </m:t>
                        </m:r>
                      </m:e>
                      <m:sub/>
                      <m:sup>
                        <m:r>
                          <a:rPr lang="en-US" b="0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14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202124"/>
                    </a:solidFill>
                    <a:latin typeface="Google Sans"/>
                  </a:rPr>
                  <a:t> Hz  = 3.14262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10 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202124"/>
                    </a:solidFill>
                    <a:latin typeface="Google Sans"/>
                  </a:rPr>
                  <a:t> J</a:t>
                </a:r>
              </a:p>
              <a:p>
                <a:pPr lvl="1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42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C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b="1" dirty="0" err="1">
                    <a:solidFill>
                      <a:srgbClr val="FFC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lectronvolt</a:t>
                </a:r>
                <a:r>
                  <a:rPr lang="en-US" b="1" dirty="0">
                    <a:solidFill>
                      <a:srgbClr val="FFC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(eV):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amount of energy gained by an electron moving through a potential of  1 volt.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eV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1.6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02 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−19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Joule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DC9BEB9-E0BA-4FDE-AA6C-F38EBFB4A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665" y="3578578"/>
            <a:ext cx="2784913" cy="270033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37D57A5-094F-4499-9462-A3CE8DEE6C9B}"/>
              </a:ext>
            </a:extLst>
          </p:cNvPr>
          <p:cNvSpPr/>
          <p:nvPr/>
        </p:nvSpPr>
        <p:spPr>
          <a:xfrm>
            <a:off x="-28222" y="5361695"/>
            <a:ext cx="6558844" cy="1325563"/>
          </a:xfrm>
          <a:prstGeom prst="cloudCallout">
            <a:avLst>
              <a:gd name="adj1" fmla="val -45618"/>
              <a:gd name="adj2" fmla="val 582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eV in a Joule ?</a:t>
            </a:r>
          </a:p>
        </p:txBody>
      </p:sp>
    </p:spTree>
    <p:extLst>
      <p:ext uri="{BB962C8B-B14F-4D97-AF65-F5344CB8AC3E}">
        <p14:creationId xmlns:p14="http://schemas.microsoft.com/office/powerpoint/2010/main" val="17788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Electrons can behave as particles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 beam of electron was shot through a vacuum tube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what behavior of the electron does the image show ?</a:t>
            </a:r>
          </a:p>
        </p:txBody>
      </p:sp>
      <p:pic>
        <p:nvPicPr>
          <p:cNvPr id="6" name="Online Media 5" title="5H30.15 Bending Electron Beam">
            <a:hlinkClick r:id="" action="ppaction://media"/>
            <a:extLst>
              <a:ext uri="{FF2B5EF4-FFF2-40B4-BE49-F238E27FC236}">
                <a16:creationId xmlns:a16="http://schemas.microsoft.com/office/drawing/2014/main" id="{0BE3247B-4A3E-4C78-9C3F-E5703A2D03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66533" y="3283744"/>
            <a:ext cx="6214534" cy="35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Electrons can behave as waves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 beam of electron was shot at a silicon crystal.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what behavior of the electron does the image show ?</a:t>
            </a:r>
          </a:p>
        </p:txBody>
      </p:sp>
      <p:pic>
        <p:nvPicPr>
          <p:cNvPr id="1026" name="Picture 2" descr="PPT - The Electronic Structure of Atoms PowerPoint Presentation, free ...">
            <a:extLst>
              <a:ext uri="{FF2B5EF4-FFF2-40B4-BE49-F238E27FC236}">
                <a16:creationId xmlns:a16="http://schemas.microsoft.com/office/drawing/2014/main" id="{CD4DF72E-0F1F-48CD-8290-18813D8C9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23538" r="6790" b="21810"/>
          <a:stretch/>
        </p:blipFill>
        <p:spPr bwMode="auto">
          <a:xfrm>
            <a:off x="4915532" y="3429000"/>
            <a:ext cx="6260468" cy="288276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1D25D2-6425-440A-B263-E6C6D46BA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870" y="3596433"/>
            <a:ext cx="2585508" cy="25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Huygen’s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principle: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states that any point in a wavefront can be considered as a source of circular waves.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uygens' Principle of Diffraction">
            <a:extLst>
              <a:ext uri="{FF2B5EF4-FFF2-40B4-BE49-F238E27FC236}">
                <a16:creationId xmlns:a16="http://schemas.microsoft.com/office/drawing/2014/main" id="{891A20B2-A422-455D-BFF9-299A2A36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16" y="2668323"/>
            <a:ext cx="4963583" cy="39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CC08C1-F2FF-4964-B4AC-2B98B2F7E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07" y="3405365"/>
            <a:ext cx="5116796" cy="27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7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Huygen’s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principle: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states that any point in a wavefront can be considered as a source of circular waves.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uygens' Principle of Diffraction">
            <a:extLst>
              <a:ext uri="{FF2B5EF4-FFF2-40B4-BE49-F238E27FC236}">
                <a16:creationId xmlns:a16="http://schemas.microsoft.com/office/drawing/2014/main" id="{891A20B2-A422-455D-BFF9-299A2A36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89" y="2887134"/>
            <a:ext cx="4963583" cy="39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8C1B97-68B2-4A5E-96B5-78A81AFE4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07" y="3405365"/>
            <a:ext cx="5116796" cy="2771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AE17E2-70D7-454B-94C0-BD50B90F2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423" y="3140418"/>
            <a:ext cx="5205911" cy="34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3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Light as a wave: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interference pattern arising from the diffraction of light is evidence of its wavelike nature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Picture shows five images of computer-simulated interference fringes seen in the Young double-slit experiment with electrons. All images show the equidistantly spaced fringes. While the fringe intensity increases with the number of electrons passing through the slits, the pattern remains the same.">
            <a:extLst>
              <a:ext uri="{FF2B5EF4-FFF2-40B4-BE49-F238E27FC236}">
                <a16:creationId xmlns:a16="http://schemas.microsoft.com/office/drawing/2014/main" id="{53EAF0BB-5157-4213-802B-2BD81D49C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5" r="40109"/>
          <a:stretch/>
        </p:blipFill>
        <p:spPr bwMode="auto">
          <a:xfrm rot="5400000">
            <a:off x="10466035" y="4199908"/>
            <a:ext cx="139735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C242533-CBEB-48FC-8DA2-1C4446C7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142003"/>
            <a:ext cx="3488267" cy="35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0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Light as a particle: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light is made of individual packets of energy known as photons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Photoelectric effect: photons of a certain energy can release electrons from a surface</a:t>
            </a:r>
          </a:p>
        </p:txBody>
      </p:sp>
      <p:pic>
        <p:nvPicPr>
          <p:cNvPr id="2" name="Online Media 1" title="Photoelectric Effect Demonstration">
            <a:hlinkClick r:id="" action="ppaction://media"/>
            <a:extLst>
              <a:ext uri="{FF2B5EF4-FFF2-40B4-BE49-F238E27FC236}">
                <a16:creationId xmlns:a16="http://schemas.microsoft.com/office/drawing/2014/main" id="{56D67516-7DB5-4983-9FEF-79698C9124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99955" y="3535539"/>
            <a:ext cx="5350984" cy="30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Light as a particle: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light is made of individual packets of energy known as photons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Photoelectric effect: photons of a certain energy can release electrons from a surface</a:t>
            </a:r>
          </a:p>
          <a:p>
            <a:pPr lvl="2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Conditions:</a:t>
            </a:r>
          </a:p>
          <a:p>
            <a:pPr lvl="3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Light particles must have a certain minimum threshold energy to release electrons from a surface, this happens as long as the minimum frequency is met regardless of intensity.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869C8-5DB6-4BBC-805B-851E3FE3A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889" y="4340483"/>
            <a:ext cx="7955520" cy="23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5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938</Words>
  <Application>Microsoft Office PowerPoint</Application>
  <PresentationFormat>Widescreen</PresentationFormat>
  <Paragraphs>115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 table</dc:title>
  <dc:creator>Ahmed</dc:creator>
  <cp:lastModifiedBy>Ahmed Ibrahim</cp:lastModifiedBy>
  <cp:revision>332</cp:revision>
  <dcterms:created xsi:type="dcterms:W3CDTF">2024-01-01T09:04:33Z</dcterms:created>
  <dcterms:modified xsi:type="dcterms:W3CDTF">2024-01-20T19:50:32Z</dcterms:modified>
</cp:coreProperties>
</file>