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34" r:id="rId3"/>
    <p:sldId id="336" r:id="rId4"/>
    <p:sldId id="337" r:id="rId5"/>
    <p:sldId id="338" r:id="rId6"/>
    <p:sldId id="335" r:id="rId7"/>
    <p:sldId id="340" r:id="rId8"/>
    <p:sldId id="341" r:id="rId9"/>
    <p:sldId id="34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292" autoAdjust="0"/>
  </p:normalViewPr>
  <p:slideViewPr>
    <p:cSldViewPr snapToGrid="0">
      <p:cViewPr varScale="1">
        <p:scale>
          <a:sx n="100" d="100"/>
          <a:sy n="100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C97F8-EF71-47FE-84C4-92C84B41D094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E1339-C061-44D9-81AC-6B35205DB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amount of motion an object has, not to be confused with inertia which is the resistance of an object to the change in its movement.</a:t>
            </a:r>
          </a:p>
          <a:p>
            <a:endParaRPr lang="en-US" dirty="0"/>
          </a:p>
          <a:p>
            <a:r>
              <a:rPr lang="en-US" dirty="0"/>
              <a:t>Momentum is a vector quantity, it is measured in kg*m/s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Focused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8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8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before =  p after , p before = 0 </a:t>
            </a:r>
          </a:p>
          <a:p>
            <a:r>
              <a:rPr lang="en-US" dirty="0"/>
              <a:t>0 = 4.0 * 21 + 6 * ?</a:t>
            </a:r>
          </a:p>
          <a:p>
            <a:r>
              <a:rPr lang="en-US" dirty="0"/>
              <a:t>0 = 84 + 6 x </a:t>
            </a:r>
          </a:p>
          <a:p>
            <a:r>
              <a:rPr lang="en-US" dirty="0"/>
              <a:t>-x = 84/6 = -14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E1339-C061-44D9-81AC-6B35205DBC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0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E666-664B-E8BB-B644-94FC7FEB4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597A4-C314-8A4D-8577-04A67A3AE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9AE04-AAC5-879F-BF4A-0E213F1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8BFB2-A902-9BE4-5A4E-D9130C81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AC890-41BD-B3EE-338C-043A520D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5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4FD9-DDC9-1F42-1A7D-10382B49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B3733-A2BB-0705-37A5-005EA3CBD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EEB20-E947-8323-4E08-9F93D2EA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73783-C8BF-FE64-734E-B2701CEB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12B05-08F8-B557-9C0A-75E1520D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F58D0-7491-EA7D-58A8-D48CCBB12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B28EB-A7CD-518F-D1F4-AB39798A2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18A1A-B57E-6541-719B-324E19D0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A486F-A342-52CE-4739-38373E78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3AA6A-6836-53A0-3BFB-47AA0F18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9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1095-AF34-68D3-1B1E-B4C42578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6B07-5E86-FFA5-427C-6CA977B71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6CFC5-FE08-78AE-0E74-EBB8F4E7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8C0B-B310-CD93-70A7-83EB63C2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06858-77EF-45D2-9390-936A98A4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039A-FC55-922E-56B4-13D92EE4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E5D2B-9725-0A1B-7EA0-28CBC0DF1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9746-A472-5DF8-8A87-BF649EC3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AD128-C258-CDCA-BB49-0EC40D92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A7B82-7715-3F1A-4947-44851BAE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A3FB-453D-CF92-0AA2-57565B13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F908E-36EE-4773-D7B0-C4E7A84E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9BA79-5E3D-692F-FBA2-4085EA73F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077D4-AFB9-F76D-2E6E-74EAF82F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795AB-6793-D153-C152-22E36D74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0542F-FC64-B161-A9DB-F883D9A4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7026-AFD2-6E7D-F9AB-F5D926E3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4DE81-A15F-83B4-8888-2DB717B7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402F0-FCB0-2B67-3411-B63AA9E68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77E26-418F-2AA5-A44C-9994295CB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6E1D1-2B97-3AC0-B49C-2EE75FB82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DAC29D-F7FF-2CF0-387B-11EF6D77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BDEFB-224C-C736-6C55-B585636C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E079C-E2C5-05AC-A6A3-D386A7D1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5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52DC-AFB0-DC9C-4120-090D87B0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DF790-8795-28D4-E0EF-9B3291D6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467B4-73AA-4EB6-CFBB-7494F13D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DC9D7-35AF-628F-6DF0-0C3ACC3D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696575-81EF-C2C1-C1F8-0074F2F2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56993-0522-7F04-EA65-86325499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1406B-736D-29C7-6320-8A6DB7A4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6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2783-FA86-E991-2E1B-22B35EDC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955A8-9B12-144E-AF03-7EDBF291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C7D59-31B2-1F12-2999-F25867679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02059-2780-F096-40B8-D3D6B310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B4F89-AF73-30B5-C156-625EEC3C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280F1-6C70-6F8F-0434-C405D533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7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409E-09D8-F0BD-5194-537737A7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4E3B81-0A8E-099B-7BB0-B66D7745E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A5211-4441-75E1-E3D5-2BDFA348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03C09-2F97-6749-6C32-9B961668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B5164-4AB2-CFDA-0BF3-D3C79B39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63C4F-8735-113C-5A40-412C2718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56497-9BE2-54B2-D03B-0B2C13D2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B8F1E-C773-4BE5-FE70-29F57FF8B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7EED4-1418-3E21-FF52-890C9DBEE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7F536-AFEE-4802-AB6A-9AF1D8437BF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A174-D080-8FBF-D9E1-B255772B5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967C-7C54-33AA-79EC-BD7125B94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DCF3-52BA-4361-B1B6-C039EA73F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F43A-12D7-AA19-1346-F730F3D31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87ADA-625C-61D7-3D52-67F5B6DF2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99"/>
          </a:solidFill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Momentum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DC03A3D-5E6D-9B77-2D3B-698EC88AE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D11C67-A043-211B-BF8C-25E961C8CA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Define momentum</a:t>
            </a:r>
          </a:p>
          <a:p>
            <a:r>
              <a:rPr lang="en-US" dirty="0"/>
              <a:t>Idea of momentum</a:t>
            </a:r>
          </a:p>
          <a:p>
            <a:r>
              <a:rPr lang="en-US" dirty="0"/>
              <a:t>Law of momentum</a:t>
            </a:r>
          </a:p>
          <a:p>
            <a:r>
              <a:rPr lang="en-US" dirty="0"/>
              <a:t>Its relation with newton’s laws</a:t>
            </a:r>
          </a:p>
          <a:p>
            <a:r>
              <a:rPr lang="en-US" dirty="0"/>
              <a:t>Law of conservation of momentum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452C48-B09C-5BD0-9F85-81EB9F372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2369E5CB-FEE6-5A3A-5BFF-4254AB54FD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3200" dirty="0">
                    <a:solidFill>
                      <a:srgbClr val="7030A0"/>
                    </a:solidFill>
                  </a:rPr>
                  <a:t>Momentum</a:t>
                </a:r>
                <a:r>
                  <a:rPr lang="en-US" sz="3200" dirty="0"/>
                  <a:t> is a measure of the amount of motion an object has, and it is the product of an object's mass and its velocity.</a:t>
                </a:r>
              </a:p>
              <a:p>
                <a:pPr algn="l"/>
                <a:r>
                  <a:rPr lang="en-US" sz="3200" dirty="0"/>
                  <a:t>			</a:t>
                </a:r>
              </a:p>
              <a:p>
                <a:pPr algn="l"/>
                <a:r>
                  <a:rPr lang="en-US" sz="3200" dirty="0"/>
                  <a:t>				</a:t>
                </a:r>
                <a:br>
                  <a:rPr lang="en-US" sz="32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  <a:blipFill>
                <a:blip r:embed="rId3"/>
                <a:stretch>
                  <a:fillRect l="-1370" t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C9FA6-2AA8-D431-5B33-87B755A2A6FC}"/>
              </a:ext>
            </a:extLst>
          </p:cNvPr>
          <p:cNvSpPr txBox="1"/>
          <p:nvPr/>
        </p:nvSpPr>
        <p:spPr>
          <a:xfrm>
            <a:off x="4152448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B3826-6D4F-12EA-41FD-FDECE3B801E0}"/>
              </a:ext>
            </a:extLst>
          </p:cNvPr>
          <p:cNvSpPr txBox="1"/>
          <p:nvPr/>
        </p:nvSpPr>
        <p:spPr>
          <a:xfrm>
            <a:off x="5920864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C073A-C46C-0A9B-767F-54DCEC48B7EF}"/>
              </a:ext>
            </a:extLst>
          </p:cNvPr>
          <p:cNvSpPr txBox="1"/>
          <p:nvPr/>
        </p:nvSpPr>
        <p:spPr>
          <a:xfrm>
            <a:off x="6938781" y="2967488"/>
            <a:ext cx="17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153407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B31995E-0945-66BF-620F-1CD7FFF91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99" y="1362075"/>
            <a:ext cx="11572875" cy="519112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Calculate the momentum for:</a:t>
            </a:r>
          </a:p>
          <a:p>
            <a:pPr algn="l"/>
            <a:r>
              <a:rPr lang="en-US" sz="3600" dirty="0"/>
              <a:t>- a 620 gram basketball travelling at 8.76 m/s</a:t>
            </a:r>
          </a:p>
          <a:p>
            <a:pPr algn="l"/>
            <a:endParaRPr lang="en-US" sz="3600" dirty="0"/>
          </a:p>
          <a:p>
            <a:pPr algn="l"/>
            <a:r>
              <a:rPr lang="en-US" sz="3600" dirty="0"/>
              <a:t>- a 46 gram golf ball travelling at -81.3 m/s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Basketball">
                <a:extLst>
                  <a:ext uri="{FF2B5EF4-FFF2-40B4-BE49-F238E27FC236}">
                    <a16:creationId xmlns:a16="http://schemas.microsoft.com/office/drawing/2014/main" id="{71773AA4-9ADD-A18E-B259-C28D077CF4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6031590"/>
                  </p:ext>
                </p:extLst>
              </p:nvPr>
            </p:nvGraphicFramePr>
            <p:xfrm>
              <a:off x="5182415" y="4510904"/>
              <a:ext cx="1550943" cy="155094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0943" cy="155094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76175" d="1000000"/>
                    <am3d:preTrans dx="-3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232516" ay="19332" az="130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561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Basketball">
                <a:extLst>
                  <a:ext uri="{FF2B5EF4-FFF2-40B4-BE49-F238E27FC236}">
                    <a16:creationId xmlns:a16="http://schemas.microsoft.com/office/drawing/2014/main" id="{71773AA4-9ADD-A18E-B259-C28D077CF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2415" y="4510904"/>
                <a:ext cx="1550943" cy="1550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White Golf Ball">
                <a:extLst>
                  <a:ext uri="{FF2B5EF4-FFF2-40B4-BE49-F238E27FC236}">
                    <a16:creationId xmlns:a16="http://schemas.microsoft.com/office/drawing/2014/main" id="{1E82A5F5-180A-F69E-1D6C-3217D985EE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9710633"/>
                  </p:ext>
                </p:extLst>
              </p:nvPr>
            </p:nvGraphicFramePr>
            <p:xfrm>
              <a:off x="1646743" y="5528446"/>
              <a:ext cx="643657" cy="64365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43657" cy="64365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326292" d="1000000"/>
                    <am3d:preTrans dx="0" dy="-180003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2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White Golf Ball">
                <a:extLst>
                  <a:ext uri="{FF2B5EF4-FFF2-40B4-BE49-F238E27FC236}">
                    <a16:creationId xmlns:a16="http://schemas.microsoft.com/office/drawing/2014/main" id="{1E82A5F5-180A-F69E-1D6C-3217D985EE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6743" y="5528446"/>
                <a:ext cx="643657" cy="643657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1DC6BB-27A2-1B87-5E20-30A52C72F8B7}"/>
              </a:ext>
            </a:extLst>
          </p:cNvPr>
          <p:cNvCxnSpPr/>
          <p:nvPr/>
        </p:nvCxnSpPr>
        <p:spPr>
          <a:xfrm>
            <a:off x="3571875" y="5286375"/>
            <a:ext cx="47720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835E0-EE5A-6F86-EA42-AB85397BAE2B}"/>
              </a:ext>
            </a:extLst>
          </p:cNvPr>
          <p:cNvCxnSpPr>
            <a:cxnSpLocks/>
          </p:cNvCxnSpPr>
          <p:nvPr/>
        </p:nvCxnSpPr>
        <p:spPr>
          <a:xfrm flipV="1">
            <a:off x="5957886" y="3957637"/>
            <a:ext cx="0" cy="28575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74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</p:spPr>
            <p:txBody>
              <a:bodyPr>
                <a:normAutofit lnSpcReduction="10000"/>
              </a:bodyPr>
              <a:lstStyle/>
              <a:p>
                <a:pPr algn="l"/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Newton’s 2</a:t>
                </a:r>
                <a:r>
                  <a:rPr lang="en-US" sz="36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law of motion: </a:t>
                </a:r>
                <a:r>
                  <a:rPr lang="en-US" sz="3600" i="1" dirty="0"/>
                  <a:t>The rate of change in momentum of a body is directly proportional to the resultant force applied to the body. And is in the same direction as the force.</a:t>
                </a:r>
              </a:p>
              <a:p>
                <a:pPr algn="l"/>
                <a:endParaRPr lang="en-US" sz="3600" i="1" dirty="0"/>
              </a:p>
              <a:p>
                <a:pPr algn="l"/>
                <a:r>
                  <a:rPr lang="en-US" sz="3600" b="0" i="1" dirty="0">
                    <a:latin typeface="Cambria Math" panose="02040503050406030204" pitchFamily="18" charset="0"/>
                  </a:rPr>
                  <a:t>					</a:t>
                </a:r>
                <a:r>
                  <a:rPr lang="en-US" sz="3600" b="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br>
                  <a:rPr lang="en-US" sz="3600" b="0" i="1" dirty="0">
                    <a:latin typeface="Cambria Math" panose="02040503050406030204" pitchFamily="18" charset="0"/>
                  </a:rPr>
                </a:br>
                <a:br>
                  <a:rPr lang="en-US" sz="3600" b="0" i="1" dirty="0">
                    <a:latin typeface="Cambria Math" panose="02040503050406030204" pitchFamily="18" charset="0"/>
                  </a:rPr>
                </a:br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×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i="1" dirty="0"/>
              </a:p>
              <a:p>
                <a:pPr algn="l"/>
                <a:r>
                  <a:rPr lang="en-US" sz="3600" i="1" dirty="0"/>
                  <a:t>										</a:t>
                </a:r>
              </a:p>
            </p:txBody>
          </p:sp>
        </mc:Choice>
        <mc:Fallback xmlns="">
          <p:sp>
            <p:nvSpPr>
              <p:cNvPr id="4" name="Subtitle 3">
                <a:extLst>
                  <a:ext uri="{FF2B5EF4-FFF2-40B4-BE49-F238E27FC236}">
                    <a16:creationId xmlns:a16="http://schemas.microsoft.com/office/drawing/2014/main" id="{0B31995E-0945-66BF-620F-1CD7FFF91F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19099" y="1362075"/>
                <a:ext cx="11572875" cy="5191125"/>
              </a:xfrm>
              <a:blipFill>
                <a:blip r:embed="rId3"/>
                <a:stretch>
                  <a:fillRect l="-1686" t="-3756" r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4AEE032-D791-A97A-003B-0B8393F1F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1385"/>
            <a:ext cx="2424022" cy="921590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Momentum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98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3B78F7-E37F-6031-FF03-911141B7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600" dirty="0"/>
              <a:t>Collisions: Law of conservation of momentum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94AEE6C-4733-8D5D-B60C-25CDB29A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5175" cy="4351338"/>
          </a:xfrm>
        </p:spPr>
        <p:txBody>
          <a:bodyPr>
            <a:normAutofit/>
          </a:bodyPr>
          <a:lstStyle/>
          <a:p>
            <a:r>
              <a:rPr lang="en-US" dirty="0"/>
              <a:t>Total momentum before interaction = Total momentum after interaction</a:t>
            </a:r>
          </a:p>
          <a:p>
            <a:r>
              <a:rPr lang="en-US" dirty="0"/>
              <a:t>(the sum of the moments before interaction = the sum of the moments before interaction 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Basketball">
                <a:extLst>
                  <a:ext uri="{FF2B5EF4-FFF2-40B4-BE49-F238E27FC236}">
                    <a16:creationId xmlns:a16="http://schemas.microsoft.com/office/drawing/2014/main" id="{A1FAF352-9CC8-B30F-BE80-49ED99513F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2267211"/>
                  </p:ext>
                </p:extLst>
              </p:nvPr>
            </p:nvGraphicFramePr>
            <p:xfrm>
              <a:off x="-123825" y="4530770"/>
              <a:ext cx="1550942" cy="15509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0942" cy="1550943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76175" d="1000000"/>
                    <am3d:preTrans dx="-3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232516" ay="19332" az="130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561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Basketball">
                <a:extLst>
                  <a:ext uri="{FF2B5EF4-FFF2-40B4-BE49-F238E27FC236}">
                    <a16:creationId xmlns:a16="http://schemas.microsoft.com/office/drawing/2014/main" id="{A1FAF352-9CC8-B30F-BE80-49ED99513F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3825" y="4530770"/>
                <a:ext cx="1550942" cy="1550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White Golf Ball">
                <a:extLst>
                  <a:ext uri="{FF2B5EF4-FFF2-40B4-BE49-F238E27FC236}">
                    <a16:creationId xmlns:a16="http://schemas.microsoft.com/office/drawing/2014/main" id="{39DF4645-6228-E326-0799-324C95CEC0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6432891"/>
                  </p:ext>
                </p:extLst>
              </p:nvPr>
            </p:nvGraphicFramePr>
            <p:xfrm>
              <a:off x="11548341" y="4965362"/>
              <a:ext cx="643658" cy="6436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43658" cy="643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326292" d="1000000"/>
                    <am3d:preTrans dx="0" dy="-180003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228853" ay="915619" az="-219559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222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White Golf Ball">
                <a:extLst>
                  <a:ext uri="{FF2B5EF4-FFF2-40B4-BE49-F238E27FC236}">
                    <a16:creationId xmlns:a16="http://schemas.microsoft.com/office/drawing/2014/main" id="{39DF4645-6228-E326-0799-324C95CE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8341" y="4965362"/>
                <a:ext cx="643658" cy="6436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91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69388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139 L 0.14257 0.00232 " pathEditMode="relative" rAng="0" ptsTypes="AA">
                                      <p:cBhvr>
                                        <p:cTn id="8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7 0.00232 L -0.27917 0.00232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388 0.00278 L 3.75E-6 -3.33333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F077-C8EE-C0A5-5421-97D35B2C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439E-42AA-56D9-9C15-82517599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Coalescence : when two objects join/merge to make one single mass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In this case, momentum is preserved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loseup Water Droplets On Glass Stock Footage Video (100% Royalty-free)  1759277 | Shutterstock">
            <a:extLst>
              <a:ext uri="{FF2B5EF4-FFF2-40B4-BE49-F238E27FC236}">
                <a16:creationId xmlns:a16="http://schemas.microsoft.com/office/drawing/2014/main" id="{FEF07A7E-C9F9-F63C-2B37-49E14684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96" y="4001294"/>
            <a:ext cx="3537654" cy="19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in Window GIF - Rain Window Cold GIFs">
            <a:extLst>
              <a:ext uri="{FF2B5EF4-FFF2-40B4-BE49-F238E27FC236}">
                <a16:creationId xmlns:a16="http://schemas.microsoft.com/office/drawing/2014/main" id="{43E5424A-A2C4-FADF-D5B9-73A447E6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66" y="3298825"/>
            <a:ext cx="2005784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2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F077-C8EE-C0A5-5421-97D35B2C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439E-42AA-56D9-9C15-82517599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Explosion: when a stationary object explodes, all of its shrapnel added up will amount to Zero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1D7842-4762-BF91-747C-569BA3F9E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" b="56431"/>
          <a:stretch/>
        </p:blipFill>
        <p:spPr bwMode="auto">
          <a:xfrm>
            <a:off x="4069556" y="2938463"/>
            <a:ext cx="4052888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9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F077-C8EE-C0A5-5421-97D35B2C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600" dirty="0"/>
              <a:t>Newton’s 3</a:t>
            </a:r>
            <a:r>
              <a:rPr lang="en-US" sz="3600" baseline="30000" dirty="0"/>
              <a:t>rd</a:t>
            </a:r>
            <a:r>
              <a:rPr lang="en-US" sz="3600" dirty="0"/>
              <a:t>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439E-42AA-56D9-9C15-82517599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every action there’s an equal and opposite reaction.</a:t>
            </a:r>
          </a:p>
          <a:p>
            <a:endParaRPr lang="en-US" dirty="0"/>
          </a:p>
          <a:p>
            <a:pPr lvl="1"/>
            <a:r>
              <a:rPr lang="en-US" dirty="0"/>
              <a:t>So, the change in momentum of one object is countered by the change in momentum of another.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F6B129-58F4-5986-539B-0BAD1336E7CD}"/>
              </a:ext>
            </a:extLst>
          </p:cNvPr>
          <p:cNvSpPr txBox="1">
            <a:spLocks/>
          </p:cNvSpPr>
          <p:nvPr/>
        </p:nvSpPr>
        <p:spPr>
          <a:xfrm>
            <a:off x="1" y="-21385"/>
            <a:ext cx="2424022" cy="921590"/>
          </a:xfrm>
          <a:prstGeom prst="rect">
            <a:avLst/>
          </a:prstGeom>
          <a:solidFill>
            <a:srgbClr val="FF3399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chemeClr val="bg1"/>
                </a:solidFill>
              </a:rPr>
              <a:t>Momentum</a:t>
            </a:r>
            <a:r>
              <a:rPr lang="en-US" sz="4800" b="1">
                <a:solidFill>
                  <a:schemeClr val="bg1"/>
                </a:solidFill>
              </a:rPr>
              <a:t>  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6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348</Words>
  <Application>Microsoft Office PowerPoint</Application>
  <PresentationFormat>Widescreen</PresentationFormat>
  <Paragraphs>49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PowerPoint Presentation</vt:lpstr>
      <vt:lpstr>Momentum</vt:lpstr>
      <vt:lpstr>Momentum  </vt:lpstr>
      <vt:lpstr>Momentum  </vt:lpstr>
      <vt:lpstr>Momentum  </vt:lpstr>
      <vt:lpstr>Collisions: Law of conservation of momentum</vt:lpstr>
      <vt:lpstr>PowerPoint Presentation</vt:lpstr>
      <vt:lpstr>PowerPoint Presentation</vt:lpstr>
      <vt:lpstr>Newton’s 3rd law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</dc:creator>
  <cp:lastModifiedBy>Ahmed</cp:lastModifiedBy>
  <cp:revision>42</cp:revision>
  <dcterms:created xsi:type="dcterms:W3CDTF">2023-10-07T21:01:12Z</dcterms:created>
  <dcterms:modified xsi:type="dcterms:W3CDTF">2023-10-08T21:12:57Z</dcterms:modified>
</cp:coreProperties>
</file>