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4" r:id="rId10"/>
    <p:sldId id="271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66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472C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67" autoAdjust="0"/>
  </p:normalViewPr>
  <p:slideViewPr>
    <p:cSldViewPr snapToGrid="0">
      <p:cViewPr varScale="1">
        <p:scale>
          <a:sx n="73" d="100"/>
          <a:sy n="73" d="100"/>
        </p:scale>
        <p:origin x="9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C6996-3267-4987-9D8B-F1A9C6610E13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96D31-BB5B-40F9-9003-E24E3BE9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9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 of displaced fluid = upthrust</a:t>
            </a:r>
          </a:p>
          <a:p>
            <a:r>
              <a:rPr lang="en-US" dirty="0"/>
              <a:t>We can find the mass of the displaced fluid using m = v x p </a:t>
            </a:r>
          </a:p>
          <a:p>
            <a:endParaRPr lang="en-US" dirty="0"/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65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2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 </a:t>
            </a:r>
            <a:r>
              <a:rPr lang="en-US" b="0" i="0" dirty="0">
                <a:solidFill>
                  <a:srgbClr val="D1D5DB"/>
                </a:solidFill>
                <a:effectLst/>
                <a:latin typeface="KaTeX_Main"/>
              </a:rPr>
              <a:t>8g/cm³×1,000=8,000kg/m³</a:t>
            </a:r>
          </a:p>
          <a:p>
            <a:endParaRPr lang="en-US" b="0" i="0" dirty="0">
              <a:solidFill>
                <a:srgbClr val="D1D5DB"/>
              </a:solidFill>
              <a:effectLst/>
              <a:latin typeface="KaTeX_Main"/>
            </a:endParaRP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KaTeX_Main"/>
              </a:rPr>
              <a:t>0.854 g / cm³  = 854 kg / m³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1033.3 kg/m3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0.24 m³</a:t>
            </a:r>
          </a:p>
          <a:p>
            <a:r>
              <a:rPr lang="en-US" dirty="0"/>
              <a:t>552 kg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1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That is because no fluid is being displaced yet.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8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53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find the mass of the displaced fluid using m = v x p </a:t>
            </a:r>
          </a:p>
          <a:p>
            <a:r>
              <a:rPr lang="en-US" dirty="0"/>
              <a:t>Since we know the volume of displaced fluid = volume of submerged object.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5A8C-3CCC-4529-9CF6-C4CCBCE61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07A55-1C5C-465F-9DC2-31B8CF6E0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75524-79B8-4C40-AFA8-6C3288E6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68A12-C34F-4F56-AA34-7216DB78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B32B-2238-4691-A6D4-83335B67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D3E8-A6B3-4BCA-B23F-3F1A75B3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1D2E-97AE-4B2A-A690-3957277E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CFC5-1F3F-4334-AB5A-49D3D45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DD67-491C-462F-B39F-08138192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24831-47F3-452A-9268-51D381CD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D2E1A-F05B-4369-B6BD-01C30262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337F7-17BC-4CD2-A0F5-DC987352B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8032-3649-45BF-9CD7-BBB91006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6BC2-8E5D-4C94-95A2-9F60FE70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E1C5-C259-48EC-A61E-39B1AA62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7016-C53C-47AA-8266-B06C3D9E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97F2-ABFB-4E18-AACB-2718D923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E654-256F-4FDE-A22B-7DABCE3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B786-2224-4ED8-A3E7-892AC065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6A74-D372-4277-B0F0-296B1FB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9BD0-49A4-49B7-9ACD-16BB062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0CF5-7F17-4617-B276-0EFCA77E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0A03-6F70-412A-BBB1-D83DB1A8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CE73E-3A42-4E0F-AAEE-FD57700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2A81-312B-4022-A894-9982A716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8FCB-4F23-4C68-A841-63FAA178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070A-83DA-428F-8C3E-03D9D9DBE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AFE9-540E-4408-93D3-F9E5438A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C5D29-F8B8-4C5F-88B9-D8B5A536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2D62F-E0EA-4397-9B97-7980B4B7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E576-9979-43F2-A536-490208E1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705C-2720-49F6-B2DB-D493CF72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A63AF-3CEA-4A43-B27A-3091EC20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60078-BD67-404E-9F2B-7351B369F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2D295-E136-4E7A-B046-A763A3543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53DB4-5993-4755-BEDF-51170045F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641EC-A0A1-4908-BA33-43A054FA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95536-CA3C-4A54-9535-0ADDA379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E9C1-8636-4B8E-93A4-0E3CD973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EC1E-3F6E-4007-BC6F-F69DAD0A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6EF3F-CAE0-40A9-923B-C58E9D1F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140FE-824C-45A6-92B7-8196F1EC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1336-140C-43ED-B2AB-1C436495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2DEE7-5761-47C9-9E16-109BF50F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B922-A8F5-485E-B743-CC7C7457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732B7-ABDF-4818-920F-5A754C75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5C35-6ED8-4556-B25D-E20798C5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A2CC-E3D8-4D80-88E7-7204D80C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CC68C-017E-46A4-8905-CAEAB928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5F2C-780E-49BA-ADBA-272A7401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BD205-D48D-466F-B96E-613AECA4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6AF8-301A-4ECD-AA21-97EDB5DD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E70E-9CAA-43F1-A6C0-7CA8E350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51D9A-25C3-46B3-BD06-FF961169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1EB03-C288-4D4A-81E3-21D633055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0447F-3148-4DC7-8631-A644777B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8563D-9B2C-41B8-A34A-5A6FD2FD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A211-C2C7-4D60-9E5D-E310C93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FF621-EB71-427A-9C8E-28724B2D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941F-DBEE-4251-86C8-5EF026F8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4743-C8E5-470C-8134-A8FA2A3C0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0CCD-EBC4-4688-A5EB-2638F74E011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B4CE7-95B9-4C31-9D02-59E370F33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3AF4A-F5E5-4127-850B-A3285E35B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Fluid: </a:t>
            </a:r>
            <a:r>
              <a:rPr lang="en-US" dirty="0"/>
              <a:t>is any substance that can flow.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: - gases</a:t>
            </a:r>
          </a:p>
          <a:p>
            <a:pPr marL="0" indent="0">
              <a:buNone/>
            </a:pPr>
            <a:r>
              <a:rPr lang="en-US" dirty="0"/>
              <a:t>	    - liquids</a:t>
            </a:r>
          </a:p>
          <a:p>
            <a:pPr marL="0" indent="0">
              <a:buNone/>
            </a:pPr>
            <a:r>
              <a:rPr lang="en-US" dirty="0"/>
              <a:t>	    - small solid particles </a:t>
            </a:r>
            <a:br>
              <a:rPr lang="en-US" dirty="0"/>
            </a:br>
            <a:r>
              <a:rPr lang="en-US" dirty="0"/>
              <a:t>		</a:t>
            </a:r>
            <a:r>
              <a:rPr lang="en-US" sz="2400" i="1" dirty="0"/>
              <a:t>(hourglass sand)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5DCA47-9DA5-4160-81DF-D90C82A6FA6F}"/>
              </a:ext>
            </a:extLst>
          </p:cNvPr>
          <p:cNvSpPr/>
          <p:nvPr/>
        </p:nvSpPr>
        <p:spPr>
          <a:xfrm>
            <a:off x="5562039" y="2626098"/>
            <a:ext cx="6505575" cy="3248025"/>
          </a:xfrm>
          <a:prstGeom prst="ellipse">
            <a:avLst/>
          </a:prstGeom>
          <a:solidFill>
            <a:srgbClr val="FF7C80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250976-4913-46AF-B5E3-333F42848C66}"/>
              </a:ext>
            </a:extLst>
          </p:cNvPr>
          <p:cNvSpPr/>
          <p:nvPr/>
        </p:nvSpPr>
        <p:spPr>
          <a:xfrm>
            <a:off x="8467164" y="3216648"/>
            <a:ext cx="3438525" cy="1628775"/>
          </a:xfrm>
          <a:prstGeom prst="ellipse">
            <a:avLst/>
          </a:prstGeom>
          <a:solidFill>
            <a:srgbClr val="FFFF00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Gases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5AE75-27DB-4541-A70C-7FFAEB691968}"/>
              </a:ext>
            </a:extLst>
          </p:cNvPr>
          <p:cNvSpPr/>
          <p:nvPr/>
        </p:nvSpPr>
        <p:spPr>
          <a:xfrm>
            <a:off x="6285939" y="4250110"/>
            <a:ext cx="2457450" cy="1327150"/>
          </a:xfrm>
          <a:prstGeom prst="ellipse">
            <a:avLst/>
          </a:prstGeom>
          <a:solidFill>
            <a:srgbClr val="4472C4">
              <a:alpha val="6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Liquids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AAE10-E59E-43A7-8471-35A33B72B887}"/>
              </a:ext>
            </a:extLst>
          </p:cNvPr>
          <p:cNvSpPr txBox="1"/>
          <p:nvPr/>
        </p:nvSpPr>
        <p:spPr>
          <a:xfrm>
            <a:off x="7124139" y="3073773"/>
            <a:ext cx="141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Fluids</a:t>
            </a:r>
          </a:p>
        </p:txBody>
      </p:sp>
      <p:pic>
        <p:nvPicPr>
          <p:cNvPr id="1026" name="Picture 2" descr="What are the origins of processing time icon? The one that resembles  particles in a container moving from top down through a 'neck', then it  spins and keeps doing so. Where does">
            <a:extLst>
              <a:ext uri="{FF2B5EF4-FFF2-40B4-BE49-F238E27FC236}">
                <a16:creationId xmlns:a16="http://schemas.microsoft.com/office/drawing/2014/main" id="{6F2FE9D1-2C8C-228C-D216-E591F3A2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1" y="4913685"/>
            <a:ext cx="1238691" cy="18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Bucket Sticker for iOS &amp; Android | GIPHY">
            <a:extLst>
              <a:ext uri="{FF2B5EF4-FFF2-40B4-BE49-F238E27FC236}">
                <a16:creationId xmlns:a16="http://schemas.microsoft.com/office/drawing/2014/main" id="{F2F1B3E0-ACAC-EFBB-FBB0-68412E2C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776795"/>
            <a:ext cx="1597739" cy="20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4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27CFA3-CE11-49C7-B950-F31360782512}"/>
              </a:ext>
            </a:extLst>
          </p:cNvPr>
          <p:cNvSpPr txBox="1">
            <a:spLocks/>
          </p:cNvSpPr>
          <p:nvPr/>
        </p:nvSpPr>
        <p:spPr>
          <a:xfrm>
            <a:off x="990600" y="1684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upward buoyant force on a body immersed in a fluid is equal to the weight of the displaced fluid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D5166A-862C-406E-8A88-C40A9CA6604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Archimedes principle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E6F13F-BB7D-446C-8100-5C481F52EB33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2050" name="Picture 2" descr="NCERT Class 9 Science Lab Manual - Archimedes' Principle - CBSE Tuts">
            <a:extLst>
              <a:ext uri="{FF2B5EF4-FFF2-40B4-BE49-F238E27FC236}">
                <a16:creationId xmlns:a16="http://schemas.microsoft.com/office/drawing/2014/main" id="{FA1443DE-BCBB-C570-E282-40ECD223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225" y="2503597"/>
            <a:ext cx="737106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87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 </a:t>
            </a:r>
            <a:r>
              <a:rPr lang="en-US" dirty="0">
                <a:solidFill>
                  <a:srgbClr val="0070C0"/>
                </a:solidFill>
              </a:rPr>
              <a:t>exerted on a body submerged in a fluid, it depends on:</a:t>
            </a:r>
          </a:p>
          <a:p>
            <a:pPr lvl="1"/>
            <a:r>
              <a:rPr lang="en-US" sz="2800" dirty="0"/>
              <a:t>Volume of the submerged object</a:t>
            </a:r>
          </a:p>
          <a:p>
            <a:pPr lvl="1"/>
            <a:r>
              <a:rPr lang="en-US" sz="2800" dirty="0"/>
              <a:t>Density of the fluid</a:t>
            </a:r>
          </a:p>
          <a:p>
            <a:pPr lvl="1"/>
            <a:r>
              <a:rPr lang="en-US" sz="2800" dirty="0"/>
              <a:t>Gravity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B85E-5039-4D9E-A4B4-F348E9F0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73" y="3997233"/>
            <a:ext cx="4432579" cy="1746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2544-3D28-41C7-88A6-417F8EA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" y="4180113"/>
            <a:ext cx="3638576" cy="156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28138-E60F-CCA4-F3A5-1DEF9016D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060" y="3100369"/>
            <a:ext cx="3152243" cy="28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/>
              <a:t>Notes for floating objects: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instant</a:t>
            </a:r>
            <a:r>
              <a:rPr lang="en-US" dirty="0"/>
              <a:t> the object touches the fluid, there’s </a:t>
            </a:r>
            <a:r>
              <a:rPr lang="en-US" b="1" dirty="0"/>
              <a:t>NO</a:t>
            </a:r>
            <a:r>
              <a:rPr lang="en-US" dirty="0"/>
              <a:t> upthrust on a body being lowered into a fluid</a:t>
            </a:r>
          </a:p>
          <a:p>
            <a:r>
              <a:rPr lang="en-US" dirty="0"/>
              <a:t>A floating object will have to (partially)sink until it has displaced its own weight in fluid</a:t>
            </a:r>
          </a:p>
          <a:p>
            <a:r>
              <a:rPr lang="en-US" dirty="0"/>
              <a:t>The Weight of the displaced fluid = the weight of the floating object</a:t>
            </a:r>
          </a:p>
          <a:p>
            <a:r>
              <a:rPr lang="en-US" dirty="0"/>
              <a:t>The density of the object </a:t>
            </a:r>
            <a:r>
              <a:rPr lang="en-US" b="1" dirty="0">
                <a:solidFill>
                  <a:srgbClr val="00B0F0"/>
                </a:solidFill>
              </a:rPr>
              <a:t>&lt;</a:t>
            </a:r>
            <a:r>
              <a:rPr lang="en-US" dirty="0"/>
              <a:t> the density of the fluid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CAA50-6560-3790-0616-ADEE9425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716" y="4604953"/>
            <a:ext cx="4175235" cy="2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 </a:t>
            </a:r>
            <a:r>
              <a:rPr lang="en-US" dirty="0">
                <a:solidFill>
                  <a:srgbClr val="0070C0"/>
                </a:solidFill>
              </a:rPr>
              <a:t>exerted on a body submerged in a fluid depends on: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Volume of the submerged object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Density of the fluid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Gravity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B85E-5039-4D9E-A4B4-F348E9F0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40" y="4088674"/>
            <a:ext cx="4432579" cy="1746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2544-3D28-41C7-88A6-417F8EA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16" y="4271554"/>
            <a:ext cx="3638576" cy="15639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4CEC66-BA69-D5DB-9105-7AF2FEEC1CEA}"/>
              </a:ext>
            </a:extLst>
          </p:cNvPr>
          <p:cNvSpPr txBox="1"/>
          <p:nvPr/>
        </p:nvSpPr>
        <p:spPr>
          <a:xfrm>
            <a:off x="0" y="6477040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61</a:t>
            </a:r>
          </a:p>
        </p:txBody>
      </p:sp>
    </p:spTree>
    <p:extLst>
      <p:ext uri="{BB962C8B-B14F-4D97-AF65-F5344CB8AC3E}">
        <p14:creationId xmlns:p14="http://schemas.microsoft.com/office/powerpoint/2010/main" val="13063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To find the upthrust force on an object: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the volume of the submerged part of the object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volume of the submerged part of the object = the volume of displaced fluid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2. Find the mass of the displaced liquid, then x 9.81 to find the weight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weight of the displaced fluid is the same as the upthrust force on the object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i="1" dirty="0"/>
                  <a:t>Hint:</a:t>
                </a:r>
                <a:br>
                  <a:rPr lang="en-US" b="1" i="1" dirty="0"/>
                </a:br>
                <a:r>
                  <a:rPr lang="en-US" i="1" dirty="0"/>
                  <a:t>volume of a cuboid:  </a:t>
                </a:r>
                <a:r>
                  <a:rPr lang="en-US" dirty="0"/>
                  <a:t>length x width x height</a:t>
                </a:r>
              </a:p>
              <a:p>
                <a:pPr marL="0" indent="0">
                  <a:buNone/>
                </a:pPr>
                <a:r>
                  <a:rPr lang="en-US" i="1" dirty="0"/>
                  <a:t>Volume of a sphere: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374785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diver jumps in seawater </a:t>
            </a:r>
            <a:r>
              <a:rPr lang="en-US" i="1" dirty="0"/>
              <a:t>(d = 1.03 g/cm³)</a:t>
            </a:r>
            <a:r>
              <a:rPr lang="en-US" dirty="0"/>
              <a:t> knowing his volume as 0.075m³, calculate the upthrust on his body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210030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i="1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treasure box completely submerged in seawater (d=1030 kg/m³)</a:t>
            </a:r>
            <a:br>
              <a:rPr lang="en-US" dirty="0"/>
            </a:br>
            <a:r>
              <a:rPr lang="en-US" dirty="0"/>
              <a:t>measures 0.8 m long, 0.3 m wide, and 0.25m high, </a:t>
            </a:r>
            <a:br>
              <a:rPr lang="en-US" dirty="0"/>
            </a:br>
            <a:r>
              <a:rPr lang="en-US" dirty="0"/>
              <a:t>calculate the upthrust force acting on 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AF25D-BC0F-9517-B56B-F756EC500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5177" y="4427593"/>
            <a:ext cx="2940269" cy="19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To find the upthrust force on an object: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Find the volume of the submerged part of the object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volume of the submerged part of the object = the volume of displaced fluid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2. Find the mass of the displaced liquid, then x 9.81 to find the weight</a:t>
                </a:r>
              </a:p>
              <a:p>
                <a:pPr marL="0" indent="0">
                  <a:buNone/>
                </a:pPr>
                <a:r>
                  <a:rPr lang="en-US" sz="2000" i="1" dirty="0"/>
                  <a:t>	The weight of the displaced fluid is the same as the upthrust force on the object</a:t>
                </a:r>
                <a:endParaRPr lang="en-US" sz="2400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i="1" dirty="0"/>
                  <a:t>Hint:</a:t>
                </a:r>
                <a:br>
                  <a:rPr lang="en-US" b="1" i="1" dirty="0"/>
                </a:br>
                <a:r>
                  <a:rPr lang="en-US" i="1" dirty="0"/>
                  <a:t>volume of a cuboid:  </a:t>
                </a:r>
                <a:r>
                  <a:rPr lang="en-US" dirty="0"/>
                  <a:t>length x width x height</a:t>
                </a:r>
              </a:p>
              <a:p>
                <a:pPr marL="0" indent="0">
                  <a:buNone/>
                </a:pPr>
                <a:r>
                  <a:rPr lang="en-US" i="1" dirty="0"/>
                  <a:t>Volume of a sphere: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³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3D4237-4C54-4123-8CE7-42F6067BC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38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152690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Hydrometer: an instrument used to determine the density of a fluid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E00CF-607D-FE46-8507-58E7B130F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198" y="2970708"/>
            <a:ext cx="3317326" cy="3317326"/>
          </a:xfrm>
          <a:prstGeom prst="rect">
            <a:avLst/>
          </a:prstGeom>
        </p:spPr>
      </p:pic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47EC78-A1D2-1BB1-2FF4-C9F78AD6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850" y="3571768"/>
            <a:ext cx="4241348" cy="2579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0BB75-22BA-3F61-F5AE-BC2AEC139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774" t="9591" r="4447" b="8335"/>
          <a:stretch/>
        </p:blipFill>
        <p:spPr>
          <a:xfrm rot="2655090">
            <a:off x="2245685" y="4012736"/>
            <a:ext cx="2053539" cy="19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1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Hydrometer: an instrument used to determine the density of a fluid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216FA3-E7BB-991B-AE0E-2BFED6E9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4101"/>
            <a:ext cx="10487733" cy="353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Density: </a:t>
                </a:r>
                <a:r>
                  <a:rPr lang="en-US" dirty="0"/>
                  <a:t>is a measure of mass per unit volume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r>
                  <a:rPr lang="el-GR" dirty="0"/>
                  <a:t>ρ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𝑚𝑎𝑠𝑠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𝑣𝑜𝑙𝑢𝑚𝑒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65A6248-C115-4BFC-B76A-5151673E5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F64534A-81C9-4A4D-8F76-A6E1DDAFC3D7}"/>
              </a:ext>
            </a:extLst>
          </p:cNvPr>
          <p:cNvSpPr/>
          <p:nvPr/>
        </p:nvSpPr>
        <p:spPr>
          <a:xfrm>
            <a:off x="8239125" y="3076575"/>
            <a:ext cx="2847975" cy="2257425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4C436D-D46C-4047-9DA6-F41A76BE16FE}"/>
              </a:ext>
            </a:extLst>
          </p:cNvPr>
          <p:cNvCxnSpPr>
            <a:cxnSpLocks/>
          </p:cNvCxnSpPr>
          <p:nvPr/>
        </p:nvCxnSpPr>
        <p:spPr>
          <a:xfrm>
            <a:off x="8951119" y="4224338"/>
            <a:ext cx="14239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4B78CA-170A-4983-A01C-89E2CD219462}"/>
              </a:ext>
            </a:extLst>
          </p:cNvPr>
          <p:cNvCxnSpPr>
            <a:cxnSpLocks/>
          </p:cNvCxnSpPr>
          <p:nvPr/>
        </p:nvCxnSpPr>
        <p:spPr>
          <a:xfrm>
            <a:off x="9663112" y="4224337"/>
            <a:ext cx="0" cy="11096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61FEB7-5E38-448B-AB16-EFD12D8FBDCD}"/>
              </a:ext>
            </a:extLst>
          </p:cNvPr>
          <p:cNvSpPr txBox="1"/>
          <p:nvPr/>
        </p:nvSpPr>
        <p:spPr>
          <a:xfrm>
            <a:off x="9403557" y="3553621"/>
            <a:ext cx="51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2401A-0FA6-4BAF-AFA5-F908D8FC0C11}"/>
              </a:ext>
            </a:extLst>
          </p:cNvPr>
          <p:cNvSpPr txBox="1"/>
          <p:nvPr/>
        </p:nvSpPr>
        <p:spPr>
          <a:xfrm>
            <a:off x="9865522" y="4563985"/>
            <a:ext cx="51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CEBE4-4CA4-42AA-9906-A556ADC6F00F}"/>
              </a:ext>
            </a:extLst>
          </p:cNvPr>
          <p:cNvSpPr txBox="1"/>
          <p:nvPr/>
        </p:nvSpPr>
        <p:spPr>
          <a:xfrm>
            <a:off x="8951119" y="4533208"/>
            <a:ext cx="51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ρ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B30A2-7C40-DC15-A39B-174262FC2799}"/>
              </a:ext>
            </a:extLst>
          </p:cNvPr>
          <p:cNvSpPr txBox="1"/>
          <p:nvPr/>
        </p:nvSpPr>
        <p:spPr>
          <a:xfrm>
            <a:off x="163116" y="46870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latin typeface="Cambria Math" panose="02040503050406030204" pitchFamily="18" charset="0"/>
                <a:ea typeface="Cambria Math" panose="02040503050406030204" pitchFamily="18" charset="0"/>
              </a:rPr>
              <a:t>Density in k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b="1" i="0" dirty="0">
                <a:latin typeface="Cambria Math" panose="02040503050406030204" pitchFamily="18" charset="0"/>
                <a:ea typeface="Cambria Math" panose="02040503050406030204" pitchFamily="18" charset="0"/>
              </a:rPr>
              <a:t>/m³ = Density in 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400" b="1" i="0" dirty="0">
                <a:latin typeface="Cambria Math" panose="02040503050406030204" pitchFamily="18" charset="0"/>
                <a:ea typeface="Cambria Math" panose="02040503050406030204" pitchFamily="18" charset="0"/>
              </a:rPr>
              <a:t>/cm³× 1,000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7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question: </a:t>
            </a:r>
            <a:r>
              <a:rPr lang="en-US" dirty="0"/>
              <a:t>will a hydrometer sink more or less in lower density fluids, why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9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question: </a:t>
            </a:r>
            <a:r>
              <a:rPr lang="en-US" dirty="0"/>
              <a:t>will a hydrometer sink more or less in lower density fluids, why 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A) a hydrometer will sink more in less dense fluids this is because the weight of the displaced fluid is less so the upthrust force on it will be less.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6973BAB0-96AA-36CA-A547-DA793293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87" y="3615558"/>
            <a:ext cx="3587794" cy="26323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80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552E-6D50-4242-9D30-9268C870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Applications of density and upthrust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21B18-2C4F-4588-B80A-EBEC5143B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question: will a hydrometer sink more or less in lower density fluids, why 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A) a hydrometer will sink more in less dense fluids this is because the weight of the displaced fluid is less so the upthrust force on it will be less.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E5179C-5D88-B41C-23B2-FFAE94800DEE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sp>
        <p:nvSpPr>
          <p:cNvPr id="5" name="AutoShape 2" descr="Hydrometer_image-shot-4_glass-3">
            <a:extLst>
              <a:ext uri="{FF2B5EF4-FFF2-40B4-BE49-F238E27FC236}">
                <a16:creationId xmlns:a16="http://schemas.microsoft.com/office/drawing/2014/main" id="{8BDD9020-94C4-3311-6961-79849C91E0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939159" cy="19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The Correct Use of Marine Hydrometers | U.S Marine Survey">
            <a:extLst>
              <a:ext uri="{FF2B5EF4-FFF2-40B4-BE49-F238E27FC236}">
                <a16:creationId xmlns:a16="http://schemas.microsoft.com/office/drawing/2014/main" id="{CE8641CD-C85D-7F7A-DDF1-FE8C4B8973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6973BAB0-96AA-36CA-A547-DA793293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87" y="3615558"/>
            <a:ext cx="3587794" cy="26323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5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Example:</a:t>
            </a:r>
            <a:r>
              <a:rPr lang="en-US" dirty="0"/>
              <a:t> a tank holding a liquid has a mass of 9300 k</a:t>
            </a:r>
            <a:r>
              <a:rPr lang="en-US" i="1" dirty="0"/>
              <a:t>g</a:t>
            </a:r>
            <a:r>
              <a:rPr lang="en-US" dirty="0"/>
              <a:t>, the tank is 3m high, 2m long and 1.5 m wide, calculate its density.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426428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Exercise:</a:t>
            </a:r>
            <a:r>
              <a:rPr lang="en-US" dirty="0"/>
              <a:t> calculate the mass of a tank holding a liquid, the tank is 0.6m high, 0.8 m long and 0.5 m wide, its density is known to be 2300 kg/m³</a:t>
            </a: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64055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Behaviour</a:t>
            </a:r>
            <a:r>
              <a:rPr lang="en-US" b="1" dirty="0"/>
              <a:t> of gases and liquids at temperature: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i="1" dirty="0"/>
              <a:t>At higher temperatures:</a:t>
            </a:r>
          </a:p>
          <a:p>
            <a:pPr marL="0" indent="0">
              <a:buNone/>
            </a:pPr>
            <a:r>
              <a:rPr lang="en-US" i="1" dirty="0"/>
              <a:t>	Density of gases decrease (due to volume expansion)</a:t>
            </a:r>
          </a:p>
          <a:p>
            <a:pPr marL="0" indent="0">
              <a:buNone/>
            </a:pPr>
            <a:r>
              <a:rPr lang="en-US" i="1" dirty="0"/>
              <a:t>	Density of liquids decrease (due to volume expansion)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22258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F75955-87F4-42D1-9F4D-1B771845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A6248-C115-4BFC-B76A-5151673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Behaviour</a:t>
            </a:r>
            <a:r>
              <a:rPr lang="en-US" b="1" dirty="0"/>
              <a:t> of gases and liquids at temperature:</a:t>
            </a:r>
          </a:p>
          <a:p>
            <a:pPr marL="0" indent="0">
              <a:buNone/>
            </a:pPr>
            <a:endParaRPr lang="en-US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F1FB9C-55B4-42E0-99DD-6B8B98E0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17" y="2403475"/>
            <a:ext cx="5333370" cy="31956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614F4-0F2F-4FB2-BDD3-0EEA64F4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2686050"/>
            <a:ext cx="4924425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009DC-FD1E-485D-831C-732477EA0370}"/>
              </a:ext>
            </a:extLst>
          </p:cNvPr>
          <p:cNvSpPr txBox="1"/>
          <p:nvPr/>
        </p:nvSpPr>
        <p:spPr>
          <a:xfrm>
            <a:off x="6810375" y="6010275"/>
            <a:ext cx="5205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Behavior of water density at different temperatures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C0D00-8F92-447A-8177-9F05A371C925}"/>
              </a:ext>
            </a:extLst>
          </p:cNvPr>
          <p:cNvSpPr txBox="1"/>
          <p:nvPr/>
        </p:nvSpPr>
        <p:spPr>
          <a:xfrm>
            <a:off x="0" y="6477040"/>
            <a:ext cx="98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Page 60</a:t>
            </a:r>
          </a:p>
        </p:txBody>
      </p:sp>
    </p:spTree>
    <p:extLst>
      <p:ext uri="{BB962C8B-B14F-4D97-AF65-F5344CB8AC3E}">
        <p14:creationId xmlns:p14="http://schemas.microsoft.com/office/powerpoint/2010/main" val="30516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27CFA3-CE11-49C7-B950-F31360782512}"/>
              </a:ext>
            </a:extLst>
          </p:cNvPr>
          <p:cNvSpPr txBox="1">
            <a:spLocks/>
          </p:cNvSpPr>
          <p:nvPr/>
        </p:nvSpPr>
        <p:spPr>
          <a:xfrm>
            <a:off x="990600" y="168405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upward buoyant force on a body immersed in a fluid is equal to the weight of the displaced fluid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D5166A-862C-406E-8A88-C40A9CA6604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Archimedes principle</a:t>
            </a:r>
          </a:p>
        </p:txBody>
      </p:sp>
      <p:pic>
        <p:nvPicPr>
          <p:cNvPr id="6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E51ED8F5-5D98-4542-B6E5-0CD3BAE2D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34" y="2787542"/>
            <a:ext cx="4807132" cy="3526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E6F13F-BB7D-446C-8100-5C481F52EB33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</p:spTree>
    <p:extLst>
      <p:ext uri="{BB962C8B-B14F-4D97-AF65-F5344CB8AC3E}">
        <p14:creationId xmlns:p14="http://schemas.microsoft.com/office/powerpoint/2010/main" val="381627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Upthrust: </a:t>
            </a:r>
            <a:r>
              <a:rPr lang="en-US" dirty="0">
                <a:solidFill>
                  <a:srgbClr val="0070C0"/>
                </a:solidFill>
              </a:rPr>
              <a:t>is the upwards force experienced by a submerged object in a fluid.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lost weight of the submerged object </a:t>
            </a:r>
            <a:br>
              <a:rPr lang="en-US" dirty="0"/>
            </a:br>
            <a:r>
              <a:rPr lang="en-US" dirty="0"/>
              <a:t>is equal to the weight of displaced liquid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5" name="Picture 2" descr="Archimedes' Principle | Description &amp; Facts | Britannica">
            <a:extLst>
              <a:ext uri="{FF2B5EF4-FFF2-40B4-BE49-F238E27FC236}">
                <a16:creationId xmlns:a16="http://schemas.microsoft.com/office/drawing/2014/main" id="{2091F6B2-82C3-4FE7-950B-7198120B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868" y="2784928"/>
            <a:ext cx="4807132" cy="3526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7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88EB-622E-49F3-B666-289194D2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237-4C54-4123-8CE7-42F6067BC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Upthrust </a:t>
            </a:r>
            <a:r>
              <a:rPr lang="en-US" dirty="0">
                <a:solidFill>
                  <a:srgbClr val="0070C0"/>
                </a:solidFill>
              </a:rPr>
              <a:t>exerted on a body submerged in a fluid, it depends on:</a:t>
            </a:r>
          </a:p>
          <a:p>
            <a:pPr lvl="1"/>
            <a:r>
              <a:rPr lang="en-US" sz="2800" dirty="0"/>
              <a:t>Volume of the submerged object</a:t>
            </a:r>
          </a:p>
          <a:p>
            <a:pPr lvl="1"/>
            <a:r>
              <a:rPr lang="en-US" sz="2800" dirty="0"/>
              <a:t>Density of the fluid</a:t>
            </a:r>
          </a:p>
          <a:p>
            <a:pPr lvl="1"/>
            <a:r>
              <a:rPr lang="en-US" sz="2800" dirty="0"/>
              <a:t>Gravity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D075E-4920-4528-80CD-CFBA823265E7}"/>
              </a:ext>
            </a:extLst>
          </p:cNvPr>
          <p:cNvSpPr/>
          <p:nvPr/>
        </p:nvSpPr>
        <p:spPr>
          <a:xfrm>
            <a:off x="0" y="0"/>
            <a:ext cx="375285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Fluids, Density and upthrust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FB85E-5039-4D9E-A4B4-F348E9F08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573" y="3997233"/>
            <a:ext cx="4432579" cy="1746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62544-3D28-41C7-88A6-417F8EA4D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4" y="4180113"/>
            <a:ext cx="3638576" cy="1563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F28138-E60F-CCA4-F3A5-1DEF9016D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0060" y="3100369"/>
            <a:ext cx="3152243" cy="28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5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1171</Words>
  <Application>Microsoft Office PowerPoint</Application>
  <PresentationFormat>Widescreen</PresentationFormat>
  <Paragraphs>142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Comic Sans MS</vt:lpstr>
      <vt:lpstr>KaTeX_Main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for floating objects:</vt:lpstr>
      <vt:lpstr>PowerPoint Presentation</vt:lpstr>
      <vt:lpstr>To find the upthrust force on an object:</vt:lpstr>
      <vt:lpstr>Example</vt:lpstr>
      <vt:lpstr>Example</vt:lpstr>
      <vt:lpstr>To find the upthrust force on an object:</vt:lpstr>
      <vt:lpstr>Applications of density and upthrust</vt:lpstr>
      <vt:lpstr>Applications of density and upthrust</vt:lpstr>
      <vt:lpstr>Applications of density and upthrust</vt:lpstr>
      <vt:lpstr>Applications of density and upthrust</vt:lpstr>
      <vt:lpstr>Applications of density and upthrust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Ibrahim</dc:creator>
  <cp:lastModifiedBy>Ahmed</cp:lastModifiedBy>
  <cp:revision>136</cp:revision>
  <dcterms:created xsi:type="dcterms:W3CDTF">2023-10-15T07:45:20Z</dcterms:created>
  <dcterms:modified xsi:type="dcterms:W3CDTF">2023-10-29T19:44:48Z</dcterms:modified>
</cp:coreProperties>
</file>