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472C4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3128" autoAdjust="0"/>
  </p:normalViewPr>
  <p:slideViewPr>
    <p:cSldViewPr snapToGrid="0">
      <p:cViewPr>
        <p:scale>
          <a:sx n="59" d="100"/>
          <a:sy n="59" d="100"/>
        </p:scale>
        <p:origin x="161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C6996-3267-4987-9D8B-F1A9C6610E13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96D31-BB5B-40F9-9003-E24E3BE96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894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find the mass of the displaced fluid using m = v x p </a:t>
            </a:r>
          </a:p>
          <a:p>
            <a:r>
              <a:rPr lang="en-US" dirty="0"/>
              <a:t>Since we know the volume of displaced fluid = volume of submerged object.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15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find the mass of the displaced fluid using m = v x p </a:t>
            </a:r>
          </a:p>
          <a:p>
            <a:r>
              <a:rPr lang="en-US" dirty="0"/>
              <a:t>Since we know the volume of displaced fluid = volume of submerged object.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88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find the mass of the displaced fluid using m = v x p </a:t>
            </a:r>
          </a:p>
          <a:p>
            <a:r>
              <a:rPr lang="en-US" dirty="0"/>
              <a:t>Since we know the volume of displaced fluid = volume of submerged object.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96D31-BB5B-40F9-9003-E24E3BE9681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5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45A8C-3CCC-4529-9CF6-C4CCBCE61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907A55-1C5C-465F-9DC2-31B8CF6E0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75524-79B8-4C40-AFA8-6C3288E6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68A12-C34F-4F56-AA34-7216DB78D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3B32B-2238-4691-A6D4-83335B67D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8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CD3E8-A6B3-4BCA-B23F-3F1A75B3F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9F1D2E-97AE-4B2A-A690-3957277E0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ECFC5-1F3F-4334-AB5A-49D3D4591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DD67-491C-462F-B39F-08138192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24831-47F3-452A-9268-51D381CD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5D2E1A-F05B-4369-B6BD-01C302620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B337F7-17BC-4CD2-A0F5-DC987352B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68032-3649-45BF-9CD7-BBB910068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56BC2-8E5D-4C94-95A2-9F60FE70C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9E1C5-C259-48EC-A61E-39B1AA62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6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07016-C53C-47AA-8266-B06C3D9ED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297F2-ABFB-4E18-AACB-2718D9231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BE654-256F-4FDE-A22B-7DABCE3B3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9B786-2224-4ED8-A3E7-892AC0654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66A74-D372-4277-B0F0-296B1FB6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9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9BD0-49A4-49B7-9ACD-16BB06260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40CF5-7F17-4617-B276-0EFCA77E7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80A03-6F70-412A-BBB1-D83DB1A81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CE73E-3A42-4E0F-AAEE-FD577002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32A81-312B-4022-A894-9982A7160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0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E8FCB-4F23-4C68-A841-63FAA178C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E070A-83DA-428F-8C3E-03D9D9DBE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B1AFE9-540E-4408-93D3-F9E5438AA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CC5D29-F8B8-4C5F-88B9-D8B5A536A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2D62F-E0EA-4397-9B97-7980B4B70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13E576-9979-43F2-A536-490208E1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4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4705C-2720-49F6-B2DB-D493CF724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A63AF-3CEA-4A43-B27A-3091EC20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60078-BD67-404E-9F2B-7351B369F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E2D295-E136-4E7A-B046-A763A3543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E53DB4-5993-4755-BEDF-51170045F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D641EC-A0A1-4908-BA33-43A054FA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E95536-CA3C-4A54-9535-0ADDA379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33E9C1-8636-4B8E-93A4-0E3CD9736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DEC1E-3F6E-4007-BC6F-F69DAD0A0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6EF3F-CAE0-40A9-923B-C58E9D1F8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1140FE-824C-45A6-92B7-8196F1EC4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C61336-140C-43ED-B2AB-1C436495F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6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32DEE7-5761-47C9-9E16-109BF50F0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AB922-A8F5-485E-B743-CC7C7457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32B7-ABDF-4818-920F-5A754C75A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15C35-6ED8-4556-B25D-E20798C5C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2A2CC-E3D8-4D80-88E7-7204D80C8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CC68C-017E-46A4-8905-CAEAB9286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EF5F2C-780E-49BA-ADBA-272A7401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BD205-D48D-466F-B96E-613AECA44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606AF8-301A-4ECD-AA21-97EDB5DDE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8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BE70E-9CAA-43F1-A6C0-7CA8E350F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951D9A-25C3-46B3-BD06-FF9611692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31EB03-C288-4D4A-81E3-21D633055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0447F-3148-4DC7-8631-A644777B4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8563D-9B2C-41B8-A34A-5A6FD2FD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DA211-C2C7-4D60-9E5D-E310C9357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6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FF621-EB71-427A-9C8E-28724B2D7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E941F-DBEE-4251-86C8-5EF026F89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E4743-C8E5-470C-8134-A8FA2A3C05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70CCD-EBC4-4688-A5EB-2638F74E011B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B4CE7-95B9-4C31-9D02-59E370F33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3AF4A-F5E5-4127-850B-A3285E35B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EB93A-E27A-4214-B5CB-3D37C6ACA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3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6248-C115-4BFC-B76A-5151673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Fluid: </a:t>
            </a:r>
            <a:r>
              <a:rPr lang="en-US" dirty="0"/>
              <a:t>is any substance that can flow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Fluids, Density and upthrust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5DCA47-9DA5-4160-81DF-D90C82A6FA6F}"/>
              </a:ext>
            </a:extLst>
          </p:cNvPr>
          <p:cNvSpPr/>
          <p:nvPr/>
        </p:nvSpPr>
        <p:spPr>
          <a:xfrm>
            <a:off x="4029075" y="2505075"/>
            <a:ext cx="6505575" cy="3248025"/>
          </a:xfrm>
          <a:prstGeom prst="ellipse">
            <a:avLst/>
          </a:prstGeom>
          <a:solidFill>
            <a:srgbClr val="FF7C80">
              <a:alpha val="5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2250976-4913-46AF-B5E3-333F42848C66}"/>
              </a:ext>
            </a:extLst>
          </p:cNvPr>
          <p:cNvSpPr/>
          <p:nvPr/>
        </p:nvSpPr>
        <p:spPr>
          <a:xfrm>
            <a:off x="6934200" y="3095625"/>
            <a:ext cx="3438525" cy="1628775"/>
          </a:xfrm>
          <a:prstGeom prst="ellipse">
            <a:avLst/>
          </a:prstGeom>
          <a:solidFill>
            <a:srgbClr val="FFFF00">
              <a:alpha val="50196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Gases</a:t>
            </a:r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CB5AE75-27DB-4541-A70C-7FFAEB691968}"/>
              </a:ext>
            </a:extLst>
          </p:cNvPr>
          <p:cNvSpPr/>
          <p:nvPr/>
        </p:nvSpPr>
        <p:spPr>
          <a:xfrm>
            <a:off x="4752975" y="4129087"/>
            <a:ext cx="2457450" cy="1327150"/>
          </a:xfrm>
          <a:prstGeom prst="ellipse">
            <a:avLst/>
          </a:prstGeom>
          <a:solidFill>
            <a:srgbClr val="4472C4">
              <a:alpha val="6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Liquids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FAAE10-E59E-43A7-8471-35A33B72B887}"/>
              </a:ext>
            </a:extLst>
          </p:cNvPr>
          <p:cNvSpPr txBox="1"/>
          <p:nvPr/>
        </p:nvSpPr>
        <p:spPr>
          <a:xfrm>
            <a:off x="5591175" y="2952750"/>
            <a:ext cx="1419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Fluids</a:t>
            </a:r>
          </a:p>
        </p:txBody>
      </p:sp>
    </p:spTree>
    <p:extLst>
      <p:ext uri="{BB962C8B-B14F-4D97-AF65-F5344CB8AC3E}">
        <p14:creationId xmlns:p14="http://schemas.microsoft.com/office/powerpoint/2010/main" val="1745043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88EB-622E-49F3-B666-289194D2A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D4237-4C54-4123-8CE7-42F6067BC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CD075E-4920-4528-80CD-CFBA823265E7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Fluids, Density and upthrust</a:t>
            </a:r>
          </a:p>
        </p:txBody>
      </p:sp>
    </p:spTree>
    <p:extLst>
      <p:ext uri="{BB962C8B-B14F-4D97-AF65-F5344CB8AC3E}">
        <p14:creationId xmlns:p14="http://schemas.microsoft.com/office/powerpoint/2010/main" val="1356991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88EB-622E-49F3-B666-289194D2A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D4237-4C54-4123-8CE7-42F6067BC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Upthrust </a:t>
            </a:r>
            <a:r>
              <a:rPr lang="en-US" dirty="0">
                <a:solidFill>
                  <a:srgbClr val="0070C0"/>
                </a:solidFill>
              </a:rPr>
              <a:t>exerted on a body submerged in a fluid depends on: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Volume of the submerged object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Density of the fluid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Gravity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CD075E-4920-4528-80CD-CFBA823265E7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Fluids, Density and upthrust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FFB85E-5039-4D9E-A4B4-F348E9F08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8640" y="4088674"/>
            <a:ext cx="4432579" cy="17468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2462544-3D28-41C7-88A6-417F8EA4D1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6916" y="4271554"/>
            <a:ext cx="3638576" cy="156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5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7552E-6D50-4242-9D30-9268C870F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21B18-2C4F-4588-B80A-EBEC5143B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18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65A6248-C115-4BFC-B76A-5151673E56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 dirty="0"/>
                  <a:t>Density: </a:t>
                </a:r>
                <a:r>
                  <a:rPr lang="en-US" dirty="0"/>
                  <a:t>is a measure of mass per unit volume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br>
                  <a:rPr lang="en-US" dirty="0"/>
                </a:br>
                <a:r>
                  <a:rPr lang="el-GR" dirty="0"/>
                  <a:t>ρ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𝑚𝑎𝑠𝑠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𝑣𝑜𝑙𝑢𝑚𝑒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65A6248-C115-4BFC-B76A-5151673E56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Fluids, Density and upthrust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DF64534A-81C9-4A4D-8F76-A6E1DDAFC3D7}"/>
              </a:ext>
            </a:extLst>
          </p:cNvPr>
          <p:cNvSpPr/>
          <p:nvPr/>
        </p:nvSpPr>
        <p:spPr>
          <a:xfrm>
            <a:off x="8239125" y="3076575"/>
            <a:ext cx="2847975" cy="2257425"/>
          </a:xfrm>
          <a:prstGeom prst="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44C436D-D46C-4047-9DA6-F41A76BE16FE}"/>
              </a:ext>
            </a:extLst>
          </p:cNvPr>
          <p:cNvCxnSpPr>
            <a:cxnSpLocks/>
          </p:cNvCxnSpPr>
          <p:nvPr/>
        </p:nvCxnSpPr>
        <p:spPr>
          <a:xfrm>
            <a:off x="8951119" y="4224338"/>
            <a:ext cx="14239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4B78CA-170A-4983-A01C-89E2CD219462}"/>
              </a:ext>
            </a:extLst>
          </p:cNvPr>
          <p:cNvCxnSpPr>
            <a:cxnSpLocks/>
          </p:cNvCxnSpPr>
          <p:nvPr/>
        </p:nvCxnSpPr>
        <p:spPr>
          <a:xfrm>
            <a:off x="9663112" y="4224337"/>
            <a:ext cx="0" cy="11096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461FEB7-5E38-448B-AB16-EFD12D8FBDCD}"/>
              </a:ext>
            </a:extLst>
          </p:cNvPr>
          <p:cNvSpPr txBox="1"/>
          <p:nvPr/>
        </p:nvSpPr>
        <p:spPr>
          <a:xfrm>
            <a:off x="9403557" y="3553621"/>
            <a:ext cx="519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</a:t>
            </a:r>
            <a:endParaRPr lang="en-US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A2401A-0FA6-4BAF-AFA5-F908D8FC0C11}"/>
              </a:ext>
            </a:extLst>
          </p:cNvPr>
          <p:cNvSpPr txBox="1"/>
          <p:nvPr/>
        </p:nvSpPr>
        <p:spPr>
          <a:xfrm>
            <a:off x="9865522" y="4563985"/>
            <a:ext cx="519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v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2CEBE4-4CA4-42AA-9906-A556ADC6F00F}"/>
              </a:ext>
            </a:extLst>
          </p:cNvPr>
          <p:cNvSpPr txBox="1"/>
          <p:nvPr/>
        </p:nvSpPr>
        <p:spPr>
          <a:xfrm>
            <a:off x="8951119" y="4533208"/>
            <a:ext cx="519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ρ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697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6248-C115-4BFC-B76A-5151673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Example:</a:t>
            </a:r>
            <a:r>
              <a:rPr lang="en-US" dirty="0"/>
              <a:t> a tank holding a liquid has a mass of 9300 k</a:t>
            </a:r>
            <a:r>
              <a:rPr lang="en-US" i="1" dirty="0"/>
              <a:t>g</a:t>
            </a:r>
            <a:r>
              <a:rPr lang="en-US" dirty="0"/>
              <a:t>, the tank is 3m high, 2m long and 1.5 m wide, calculate its density.</a:t>
            </a:r>
            <a:endParaRPr lang="en-US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Fluids, Density and upthrust</a:t>
            </a:r>
          </a:p>
        </p:txBody>
      </p:sp>
    </p:spTree>
    <p:extLst>
      <p:ext uri="{BB962C8B-B14F-4D97-AF65-F5344CB8AC3E}">
        <p14:creationId xmlns:p14="http://schemas.microsoft.com/office/powerpoint/2010/main" val="426428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6248-C115-4BFC-B76A-5151673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Exercise:</a:t>
            </a:r>
            <a:r>
              <a:rPr lang="en-US" dirty="0"/>
              <a:t> calculate the mass of a tank holding a liquid, the tank is 0.6m high, 0.8 m long and 0.5 m wide, its density is known to be 2300 kg/m³</a:t>
            </a:r>
            <a:endParaRPr lang="en-US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Fluids, Density and upthrust</a:t>
            </a:r>
          </a:p>
        </p:txBody>
      </p:sp>
    </p:spTree>
    <p:extLst>
      <p:ext uri="{BB962C8B-B14F-4D97-AF65-F5344CB8AC3E}">
        <p14:creationId xmlns:p14="http://schemas.microsoft.com/office/powerpoint/2010/main" val="640552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6248-C115-4BFC-B76A-5151673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Behaviour</a:t>
            </a:r>
            <a:r>
              <a:rPr lang="en-US" b="1" dirty="0"/>
              <a:t> of gases and liquids at temperature:</a:t>
            </a:r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i="1" dirty="0"/>
              <a:t>At higher temperatures:</a:t>
            </a:r>
          </a:p>
          <a:p>
            <a:pPr marL="0" indent="0">
              <a:buNone/>
            </a:pPr>
            <a:r>
              <a:rPr lang="en-US" i="1" dirty="0"/>
              <a:t>	Density of gases decrease (due to volume expansion)</a:t>
            </a:r>
          </a:p>
          <a:p>
            <a:pPr marL="0" indent="0">
              <a:buNone/>
            </a:pPr>
            <a:r>
              <a:rPr lang="en-US" i="1" dirty="0"/>
              <a:t>	Density of liquids decrease (due to volume expansion)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Fluids, Density and upthrust</a:t>
            </a:r>
          </a:p>
        </p:txBody>
      </p:sp>
    </p:spTree>
    <p:extLst>
      <p:ext uri="{BB962C8B-B14F-4D97-AF65-F5344CB8AC3E}">
        <p14:creationId xmlns:p14="http://schemas.microsoft.com/office/powerpoint/2010/main" val="2225803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0F75955-87F4-42D1-9F4D-1B771845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5A6248-C115-4BFC-B76A-5151673E5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Behaviour</a:t>
            </a:r>
            <a:r>
              <a:rPr lang="en-US" b="1" dirty="0"/>
              <a:t> of gases and liquids at temperature:</a:t>
            </a:r>
          </a:p>
          <a:p>
            <a:pPr marL="0" indent="0">
              <a:buNone/>
            </a:pPr>
            <a:endParaRPr lang="en-US" b="1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C0B8DA-B5AD-47BE-BDBE-63CA165770E1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Fluids, Density and upthrust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0F1FB9C-55B4-42E0-99DD-6B8B98E0F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417" y="2403475"/>
            <a:ext cx="5333370" cy="319563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7614F4-0F2F-4FB2-BDD3-0EEA64F4F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62" y="2686050"/>
            <a:ext cx="4924425" cy="28956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03009DC-FD1E-485D-831C-732477EA0370}"/>
              </a:ext>
            </a:extLst>
          </p:cNvPr>
          <p:cNvSpPr txBox="1"/>
          <p:nvPr/>
        </p:nvSpPr>
        <p:spPr>
          <a:xfrm>
            <a:off x="6810375" y="6010275"/>
            <a:ext cx="5205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Behavior of water density at different temperatures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6C0D00-8F92-447A-8177-9F05A371C925}"/>
              </a:ext>
            </a:extLst>
          </p:cNvPr>
          <p:cNvSpPr txBox="1"/>
          <p:nvPr/>
        </p:nvSpPr>
        <p:spPr>
          <a:xfrm>
            <a:off x="0" y="6477040"/>
            <a:ext cx="98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60</a:t>
            </a:r>
          </a:p>
        </p:txBody>
      </p:sp>
    </p:spTree>
    <p:extLst>
      <p:ext uri="{BB962C8B-B14F-4D97-AF65-F5344CB8AC3E}">
        <p14:creationId xmlns:p14="http://schemas.microsoft.com/office/powerpoint/2010/main" val="305167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D27CFA3-CE11-49C7-B950-F31360782512}"/>
              </a:ext>
            </a:extLst>
          </p:cNvPr>
          <p:cNvSpPr txBox="1">
            <a:spLocks/>
          </p:cNvSpPr>
          <p:nvPr/>
        </p:nvSpPr>
        <p:spPr>
          <a:xfrm>
            <a:off x="990600" y="168405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upward buoyant force on a body immersed in a fluid is equal to the weight of the displaced fluid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6D5166A-862C-406E-8A88-C40A9CA6604D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Archimedes principle</a:t>
            </a:r>
          </a:p>
        </p:txBody>
      </p:sp>
      <p:pic>
        <p:nvPicPr>
          <p:cNvPr id="6" name="Picture 2" descr="Archimedes' Principle | Description &amp; Facts | Britannica">
            <a:extLst>
              <a:ext uri="{FF2B5EF4-FFF2-40B4-BE49-F238E27FC236}">
                <a16:creationId xmlns:a16="http://schemas.microsoft.com/office/drawing/2014/main" id="{E51ED8F5-5D98-4542-B6E5-0CD3BAE2D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834" y="2787542"/>
            <a:ext cx="4807132" cy="35269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AE6F13F-BB7D-446C-8100-5C481F52EB33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Fluids, Density and upthrust</a:t>
            </a:r>
          </a:p>
        </p:txBody>
      </p:sp>
    </p:spTree>
    <p:extLst>
      <p:ext uri="{BB962C8B-B14F-4D97-AF65-F5344CB8AC3E}">
        <p14:creationId xmlns:p14="http://schemas.microsoft.com/office/powerpoint/2010/main" val="381627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88EB-622E-49F3-B666-289194D2A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D4237-4C54-4123-8CE7-42F6067BC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Upthrust: </a:t>
            </a:r>
            <a:r>
              <a:rPr lang="en-US" dirty="0">
                <a:solidFill>
                  <a:srgbClr val="0070C0"/>
                </a:solidFill>
              </a:rPr>
              <a:t>is the upwards force experienced by a submerged object in a fluid.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lost weight of the submerged object </a:t>
            </a:r>
            <a:br>
              <a:rPr lang="en-US" dirty="0"/>
            </a:br>
            <a:r>
              <a:rPr lang="en-US" dirty="0"/>
              <a:t>is equal to the weight of displaced liquid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CD075E-4920-4528-80CD-CFBA823265E7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Fluids, Density and upthrust</a:t>
            </a:r>
          </a:p>
        </p:txBody>
      </p:sp>
      <p:pic>
        <p:nvPicPr>
          <p:cNvPr id="5" name="Picture 2" descr="Archimedes' Principle | Description &amp; Facts | Britannica">
            <a:extLst>
              <a:ext uri="{FF2B5EF4-FFF2-40B4-BE49-F238E27FC236}">
                <a16:creationId xmlns:a16="http://schemas.microsoft.com/office/drawing/2014/main" id="{2091F6B2-82C3-4FE7-950B-7198120B4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4868" y="2784928"/>
            <a:ext cx="4807132" cy="35269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575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88EB-622E-49F3-B666-289194D2A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D4237-4C54-4123-8CE7-42F6067BC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Upthrust </a:t>
            </a:r>
            <a:r>
              <a:rPr lang="en-US" dirty="0">
                <a:solidFill>
                  <a:srgbClr val="0070C0"/>
                </a:solidFill>
              </a:rPr>
              <a:t>exerted on a body submerged in a fluid depends on:</a:t>
            </a:r>
          </a:p>
          <a:p>
            <a:pPr lvl="1"/>
            <a:r>
              <a:rPr lang="en-US" dirty="0"/>
              <a:t>Volume of the submerged object</a:t>
            </a:r>
          </a:p>
          <a:p>
            <a:pPr lvl="1"/>
            <a:r>
              <a:rPr lang="en-US" dirty="0"/>
              <a:t>Density of the fluid</a:t>
            </a:r>
          </a:p>
          <a:p>
            <a:pPr lvl="1"/>
            <a:r>
              <a:rPr lang="en-US" dirty="0"/>
              <a:t>Gravity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CD075E-4920-4528-80CD-CFBA823265E7}"/>
              </a:ext>
            </a:extLst>
          </p:cNvPr>
          <p:cNvSpPr/>
          <p:nvPr/>
        </p:nvSpPr>
        <p:spPr>
          <a:xfrm>
            <a:off x="0" y="0"/>
            <a:ext cx="375285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Fluids, Density and upthrust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FFB85E-5039-4D9E-A4B4-F348E9F08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8640" y="4088674"/>
            <a:ext cx="4432579" cy="17468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2462544-3D28-41C7-88A6-417F8EA4D1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6916" y="4271554"/>
            <a:ext cx="3638576" cy="156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71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388</Words>
  <Application>Microsoft Office PowerPoint</Application>
  <PresentationFormat>Widescreen</PresentationFormat>
  <Paragraphs>54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Ibrahim</dc:creator>
  <cp:lastModifiedBy>Ahmed Ibrahim</cp:lastModifiedBy>
  <cp:revision>54</cp:revision>
  <dcterms:created xsi:type="dcterms:W3CDTF">2023-10-15T07:45:20Z</dcterms:created>
  <dcterms:modified xsi:type="dcterms:W3CDTF">2023-10-15T12:04:40Z</dcterms:modified>
</cp:coreProperties>
</file>