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5" r:id="rId4"/>
    <p:sldId id="267" r:id="rId5"/>
    <p:sldId id="270" r:id="rId6"/>
    <p:sldId id="269" r:id="rId7"/>
    <p:sldId id="271" r:id="rId8"/>
    <p:sldId id="272" r:id="rId9"/>
    <p:sldId id="273" r:id="rId10"/>
    <p:sldId id="274" r:id="rId11"/>
    <p:sldId id="276" r:id="rId12"/>
    <p:sldId id="275" r:id="rId13"/>
    <p:sldId id="278" r:id="rId14"/>
    <p:sldId id="279" r:id="rId15"/>
    <p:sldId id="280" r:id="rId16"/>
    <p:sldId id="281" r:id="rId17"/>
    <p:sldId id="28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45" autoAdjust="0"/>
  </p:normalViewPr>
  <p:slideViewPr>
    <p:cSldViewPr snapToGrid="0">
      <p:cViewPr varScale="1">
        <p:scale>
          <a:sx n="69" d="100"/>
          <a:sy n="69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A6FC-4D7E-4072-BAD5-39A8236F81A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5759-A1A2-437D-8EC7-6F72847A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3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B79FC-FD20-769B-29BF-50998EC6E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34E94-CD8E-922F-FDA9-173E78839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4016F-BB2E-4ACF-F026-C158FA78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9E9E-1EBD-D834-3D1B-935775151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FD11E-5E35-B22D-405D-2C6BF09E2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0EBF2-A91B-9E2C-F676-6C694D27C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1D296-3433-9B2D-D148-4656F59E4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DEF72-5397-9108-BA2E-C19819EBA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0AC40-C2CB-3633-24CC-489B5820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DE417-8A61-B2E6-576D-742318D55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12E8E6-DC7B-03AD-219A-740F9BD4F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r>
              <a:rPr lang="en-US" dirty="0"/>
              <a:t>Start by writing on the board that 1 ampere = 1 coulomb per second</a:t>
            </a:r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75DC-90F9-2301-C2E9-59E82CA58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5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54A1B-E74D-F9AD-BB2D-7BFCF671E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99FFA-E5EA-E8F5-E998-0CE36F02D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62023-9722-9BC9-259A-0515C5E3B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D53AA-3320-FC1B-E83C-19226F09A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CF10B-09AC-FB35-21B3-D35231564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0FE89-9F72-2757-06DD-CE9C835C0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4C15C-35E5-44AC-C89C-8F412BE3C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F09F1-CE49-A57E-7FF1-F71C17E80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ADB8A-6660-1AE8-5797-B7729654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C6C33-2999-24F3-E9A6-8C5A6B4EF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C1296-F57E-BB6A-AC69-A201F87CA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604FB-FA06-63D1-011C-72FC0324E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6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CD12F-304C-83A1-934D-AE8D435F7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82283-A62E-12CC-B465-292026C8C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15319-6AC0-763C-49BD-BA26C39B4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158</a:t>
            </a:r>
          </a:p>
          <a:p>
            <a:r>
              <a:rPr lang="en-US" dirty="0"/>
              <a:t>Resistivity is an inherent property of a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B16F3-EA8A-FD83-33EF-F164A81DC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7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075D1-D1E7-3616-4EAD-B8076B58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07543-2F17-221D-4511-ADA913887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DFB71-4516-9193-8363-8ABC8B93D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158</a:t>
            </a:r>
          </a:p>
          <a:p>
            <a:r>
              <a:rPr lang="en-US" dirty="0"/>
              <a:t>Resistivity is an inherent property of a material</a:t>
            </a:r>
          </a:p>
          <a:p>
            <a:r>
              <a:rPr lang="en-US" dirty="0"/>
              <a:t>See checkpoint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6CD83-FBDF-0FDD-77F9-16BE865DF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4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https://phet.colorado.edu/sims/html/circuit-construction-kit-dc/latest/circuit-construction-kit-dc_all.html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AF989-BC48-8E10-8F51-AD0EC5DF0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36A68-61F2-22C8-54A7-FA7E181F9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09C5D-F419-4C60-6057-406D3C54C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E5CEC-D725-22ED-6939-0123ABAD7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63BC6-7261-5F59-65A4-84A51D5F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2418F-E911-7910-70C0-0E36E16CB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6D6F5-BF7C-896D-A23D-40F6E50A1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902D8-BF62-B79D-ADA3-7C4CCC02C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3EED-6340-77F5-140A-7088345C4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8CACB-E769-BCB1-3B1A-7AB296F7E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B593E-E0DB-0635-E54C-E4B32E61D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Ohm’s law applies at constant temperatures..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1EDAF-5DDE-F938-AF5D-238DC6585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DAC38-11C9-AF8F-B0D0-0EBBCB6D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5C96D-A4CD-7F8B-950D-FD9B4608A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A25E5-EE87-D8A6-1F2C-8EE344852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1B27-94D6-71C6-A08D-FC5606F50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C9927-BFA4-120C-D2AA-EFFCF1A8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44C62-13B9-2AAA-870B-05F3E31C1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88C41-0C76-166B-775C-4D2455329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graphs. It will be a questions in </a:t>
            </a:r>
            <a:r>
              <a:rPr lang="en-US" dirty="0" err="1"/>
              <a:t>ws</a:t>
            </a:r>
            <a:r>
              <a:rPr lang="en-US" dirty="0"/>
              <a:t>, but wont say R = 1/m.</a:t>
            </a:r>
          </a:p>
          <a:p>
            <a:endParaRPr lang="en-US" dirty="0"/>
          </a:p>
          <a:p>
            <a:r>
              <a:rPr lang="en-US" dirty="0"/>
              <a:t>It’s a good idea to memorize the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44B1-ABC1-00C7-ECF6-D566713D6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4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94C77-0500-B09D-9F4C-0F7F627B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71AB5-94C8-4773-F5DE-3C32E8B2D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5A2EF-E9D6-7E7C-112A-28172E5B7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As the voltage is increased, more electrons flow through the wire, causing more vibrations of the atoms and heating them up.</a:t>
            </a:r>
          </a:p>
          <a:p>
            <a:r>
              <a:rPr lang="en-US" dirty="0"/>
              <a:t>NOTE: the steeper the slope, the smaller the resistance</a:t>
            </a:r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E4FE-F2B8-6DEA-BDDB-A247D63FC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01F9-330E-99D4-6A51-196B6BDCE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20456-2EE1-7B99-EB64-E336DDD54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A9979-3383-4E30-9F0C-E96DBCEFA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03DD2-C9CC-B98D-5B00-CE49A0FA5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3E536-CE5E-59F7-944A-513E5F08B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19BAC-A9CA-B5FC-8A36-A13135C32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29055-EF79-1DB6-7756-50EE66268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156 for linearity of v-I graphs</a:t>
            </a:r>
          </a:p>
          <a:p>
            <a:endParaRPr lang="en-US" dirty="0"/>
          </a:p>
          <a:p>
            <a:r>
              <a:rPr lang="en-US" dirty="0"/>
              <a:t>https://phet.colorado.edu/sims/html/circuit-construction-kit-dc/latest/circuit-construction-kit-dc_all.html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02D8E-83EF-FCFE-5EF6-AD413B477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2F80-2C67-9210-4942-1BF731F6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74B75-BF4B-957C-8661-5070D2C8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3043-64EF-ECDA-F401-97C04E3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3596-CE38-8D71-7A52-73FEC066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510A-5974-94B8-1E20-44ECF4B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0335-73F6-6E60-4086-78AB1D3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778DD-460A-061C-A11E-C686AC17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3291-4405-D313-0BCF-B4DA44F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502C-1BF9-6DE0-71A3-140E46D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7895-741E-0121-D67A-AA734CF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D2CE4-7F5A-97CB-5BD0-5F822F59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A7D2-582A-577E-B18C-C9294B5CD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61C-87F7-CC07-01E5-D2DE8175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1A18-ACFD-EF5E-9B96-E93012AA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EBD8-8E94-A454-BFB0-4D0C43B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CAEA-7587-F0EA-5D43-E51B8FA8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B7E7-E1A3-1FED-3235-C8AF03EC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9DDC-A2A9-A602-6C2F-5A867939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8BC0-6545-FAD1-29FD-32D3108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3621-2B15-014B-CD7E-BDE6779A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2866-0C59-683F-7127-0DD281AC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72EA4-3782-C210-CA41-324BD549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EBE5-2B28-018F-C7FC-85B4471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CE61-8F5F-DC23-2D3C-B857AAD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5966-6FDE-2649-D941-21C0C72C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3B88-8D5F-B91C-8467-F4E2328E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3054-0C59-5E81-BF7F-2620FB5E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86F64-B23A-14CF-4FB3-7B42D642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7BB8-3976-6222-3DE9-14F07CF1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E21C-B7B4-3961-8986-E77A5F21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B890-FB14-51FE-56D0-A9CDAC3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0849-EC4B-E45A-B712-1418F345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278B4-E8DC-BBAE-DAD6-D45A43C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D6F66-6942-65B5-C7BF-822AD902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BF66-681D-F397-88AF-0B50F0321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ED292-5EE9-B6A4-218D-8606D0FE7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B3659-04E2-5853-FE37-84089FE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B7DF6-4BB0-C3D3-3F4F-077B5C0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12C03-9B9D-9784-ADE1-F5E087F5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60A-1242-232C-D6E4-708451B5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DEF0A-0494-E58C-41E0-56FEC21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A7D77-B0EF-E72F-C4A3-B501289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4919E-CAF1-0C11-200C-ECFA70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FB3C-E5E9-0F53-2EE3-968460B8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F6D2D-A57B-90FD-AF3B-352D14A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5623-8D0E-F3F0-8AEE-2750495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158C-9DD7-CA4F-DF20-66B73F69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F642-621B-6B3B-A3AE-4A962ED5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5C944-C946-3CEF-9B38-3246A56D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9264-14F6-0495-8077-FB2C3B70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E1382-11BB-C114-3D6E-9CE95EA0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14613-E6FF-3B7B-8FBD-BADE7ADB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76BE-4E26-2A33-6CB9-6608493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A7038-3CD8-80FD-386A-960218C2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85B54-08DC-F0B5-D94A-90E93410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601D-35E8-5BB5-7CBD-651B11F1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08564-25AD-DE7B-7F21-A9E6851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70E5-E84D-B2C3-2858-F6B8ED8D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64C3-C011-1D2F-5CAA-173CE8E7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4B72-EC7C-0E3D-341A-E04CB30B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DCD1-5264-069E-FCCC-BEA559AD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8647-96B4-46C5-8B78-8B358D64764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DA19-BFC5-5F6E-298D-D6EDA453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B0A0-76A8-196E-0D72-5B8A85C5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fference Between EMF and Voltage with its Practical Applications in Real  Life">
            <a:extLst>
              <a:ext uri="{FF2B5EF4-FFF2-40B4-BE49-F238E27FC236}">
                <a16:creationId xmlns:a16="http://schemas.microsoft.com/office/drawing/2014/main" id="{F3978C32-E0BE-EEB7-07C2-4D45F85D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35" y="2728992"/>
            <a:ext cx="4899102" cy="3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DEADEF-A225-878D-0684-45B75B25706B}"/>
              </a:ext>
            </a:extLst>
          </p:cNvPr>
          <p:cNvSpPr/>
          <p:nvPr/>
        </p:nvSpPr>
        <p:spPr>
          <a:xfrm>
            <a:off x="3251200" y="3836020"/>
            <a:ext cx="3440771" cy="199165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6CE5C9C8-2E9E-39B8-690B-F0BEEE0AD7BF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77919EF9-A4B3-44F1-25BA-A8E31ED68F84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FD28F30C-48A8-FE81-F0D1-B1C4D1AC4196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46750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61C09-C572-3EA9-5592-72F80743E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524A77-7157-5575-9BA9-933E400350A9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D988C-7F5F-1B76-FD8D-47979AE4D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thermistors allow more current to pass through.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the voltage increases their resistance drops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(opposite to a filament bulb)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What would be a use of a thermistor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D988C-7F5F-1B76-FD8D-47979AE4D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3520DB1D-7FEA-21F1-ECBD-BE8A7DDDA0D5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09E6A3D-51AF-1600-58FF-A39DC1A873AB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86692D2-0EDE-196E-CCA3-55485B0B6A52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86AEF-F607-90C6-1A8E-C7876866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04545"/>
            <a:ext cx="3581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D149-A61B-24CB-9257-EBB1C896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D1145C-BE1A-F10C-1930-83FF4F1109E8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47284-907B-A8E6-9475-930713797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thermistors allow more current to pass through.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the voltage increases their resistance drops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(opposite to a filament bulb)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What would be a use of a thermistor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47284-907B-A8E6-9475-930713797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BD268466-AE64-C291-BC60-3C1974C2CB69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23C01A8-F2D3-1B3C-2772-D74FC16BE45B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22A3257F-9FCA-1F18-F5E2-6FDCB848B9F4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C258D-5DD4-7090-E881-A2EB3D3BA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04545"/>
            <a:ext cx="3581400" cy="3790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097238-5CF0-4990-28C4-85F97EEAA5FD}"/>
              </a:ext>
            </a:extLst>
          </p:cNvPr>
          <p:cNvSpPr txBox="1"/>
          <p:nvPr/>
        </p:nvSpPr>
        <p:spPr>
          <a:xfrm>
            <a:off x="5339574" y="5832088"/>
            <a:ext cx="673719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common misconception is that students mix-up IV graph for a thermistor , with a filament lamp, make sure you know the difference</a:t>
            </a:r>
          </a:p>
        </p:txBody>
      </p:sp>
    </p:spTree>
    <p:extLst>
      <p:ext uri="{BB962C8B-B14F-4D97-AF65-F5344CB8AC3E}">
        <p14:creationId xmlns:p14="http://schemas.microsoft.com/office/powerpoint/2010/main" val="45961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6F627-4CCC-77B8-1FAF-D97319F47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38CFB-C7A0-1694-3336-80256289673A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4A.4 Resistivity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46A44-6CBF-4761-5AB7-A011761B0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 much energy is stored in a battery ??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12V, 4 Ah battery is (ideally) capable of delivering 4 Amperes at 12 volts for one hour, calculate the energy stored in the battery in Joules ?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Relevant laws</a:t>
                </a:r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𝑉𝑜𝑙𝑡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𝐶𝑜𝑢𝑙𝑜𝑚𝑏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 Current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𝐶𝑜𝑢𝑙𝑜𝑚𝑏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𝑆𝑒𝑐𝑜𝑛𝑑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 Ah –&gt; 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𝐶𝑜𝑢𝑙𝑜𝑚𝑏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𝑆𝑒𝑐𝑜𝑛𝑑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3600 = 14400 C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12=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14400 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 </a:t>
                </a:r>
                <a:r>
                  <a:rPr lang="en-US" sz="2400" u="sng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172800 Joule </a:t>
                </a:r>
                <a:br>
                  <a:rPr lang="en-US" sz="2400" u="sng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400" u="sng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46A44-6CBF-4761-5AB7-A011761B0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711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FCDC556-5555-A61E-539C-08F2E66B7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960" y="2832409"/>
            <a:ext cx="2522600" cy="30515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55C40F-ED6C-F886-EA8C-5CB21902F37A}"/>
              </a:ext>
            </a:extLst>
          </p:cNvPr>
          <p:cNvSpPr/>
          <p:nvPr/>
        </p:nvSpPr>
        <p:spPr>
          <a:xfrm>
            <a:off x="10772078" y="4270917"/>
            <a:ext cx="903249" cy="34568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B71E177A-743D-4A99-604B-60B1904B585B}"/>
              </a:ext>
            </a:extLst>
          </p:cNvPr>
          <p:cNvSpPr/>
          <p:nvPr/>
        </p:nvSpPr>
        <p:spPr>
          <a:xfrm>
            <a:off x="2865864" y="1170878"/>
            <a:ext cx="4705815" cy="323385"/>
          </a:xfrm>
          <a:prstGeom prst="borderCallout2">
            <a:avLst>
              <a:gd name="adj1" fmla="val 35991"/>
              <a:gd name="adj2" fmla="val 198"/>
              <a:gd name="adj3" fmla="val 35991"/>
              <a:gd name="adj4" fmla="val -8373"/>
              <a:gd name="adj5" fmla="val 150431"/>
              <a:gd name="adj6" fmla="val -82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4 Ampere-hour = 4 ampere for an hour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74C41-C431-345F-57A9-1761B5972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565" y="3986207"/>
            <a:ext cx="2332395" cy="2680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846749-2544-91C3-B4DF-4442F0E058BB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</p:spTree>
    <p:extLst>
      <p:ext uri="{BB962C8B-B14F-4D97-AF65-F5344CB8AC3E}">
        <p14:creationId xmlns:p14="http://schemas.microsoft.com/office/powerpoint/2010/main" val="97304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5C634-B434-9BF8-BBA7-AF0978B20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AF333D-6767-37A0-2A6C-463905F70CE0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4A.4 Resistivity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08C61-6655-C990-C200-EC6885EBB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 much energy is stored in a battery ??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battery is (ideally) capable of delivering 2600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mAh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 3.7 volts for one hour, calculate the energy stored in the battery in Joules ?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Relevant laws</a:t>
                </a:r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𝑉𝑜𝑙𝑡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𝐶𝑜𝑢𝑙𝑜𝑚𝑏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 Current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𝐶𝑜𝑢𝑙𝑜𝑚𝑏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𝑆𝑒𝑐𝑜𝑛𝑑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br>
                  <a:rPr lang="en-US" sz="24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400" u="sng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08C61-6655-C990-C200-EC6885EBB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711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883C6105-F084-8943-31CE-602665B4650E}"/>
              </a:ext>
            </a:extLst>
          </p:cNvPr>
          <p:cNvSpPr/>
          <p:nvPr/>
        </p:nvSpPr>
        <p:spPr>
          <a:xfrm>
            <a:off x="7772400" y="1159728"/>
            <a:ext cx="4215160" cy="312234"/>
          </a:xfrm>
          <a:prstGeom prst="borderCallout2">
            <a:avLst>
              <a:gd name="adj1" fmla="val 35991"/>
              <a:gd name="adj2" fmla="val 198"/>
              <a:gd name="adj3" fmla="val 35991"/>
              <a:gd name="adj4" fmla="val -8373"/>
              <a:gd name="adj5" fmla="val 150431"/>
              <a:gd name="adj6" fmla="val -82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4 Ampere-hour = 4 ampere for an hour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8C4F1-81BB-6804-F01C-4BE4A7A3B011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</p:spTree>
    <p:extLst>
      <p:ext uri="{BB962C8B-B14F-4D97-AF65-F5344CB8AC3E}">
        <p14:creationId xmlns:p14="http://schemas.microsoft.com/office/powerpoint/2010/main" val="142884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75A3-EF56-E916-D3CE-5AEA06C05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52B96-F439-115C-E814-87CF10F7564C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4A.4 Resistivity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6DDDE-5B1C-4925-E2FD-0D5195586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 much energy is stored in a battery ??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battery is (ideally) capable of delivering 2600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mAh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 3.7 volts for one hour, calculate the energy stored in the battery in Joules ?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Relevant laws:</a:t>
                </a:r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𝑉𝑜𝑙𝑡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𝐶𝑜𝑢𝑙𝑜𝑚𝑏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 Current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𝐶𝑜𝑢𝑙𝑜𝑚𝑏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𝑆𝑒𝑐𝑜𝑛𝑑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2.6 Ah x 3600 second = 9360 C</a:t>
                </a: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3.7 V x 9360 C = </a:t>
                </a:r>
                <a:r>
                  <a:rPr lang="en-US" u="sng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34632 J</a:t>
                </a:r>
                <a:br>
                  <a:rPr lang="en-US" sz="24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400" u="sng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6DDDE-5B1C-4925-E2FD-0D5195586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78B53CD5-0D1A-065F-6161-E0439B8773D5}"/>
              </a:ext>
            </a:extLst>
          </p:cNvPr>
          <p:cNvSpPr/>
          <p:nvPr/>
        </p:nvSpPr>
        <p:spPr>
          <a:xfrm>
            <a:off x="7772400" y="1159728"/>
            <a:ext cx="4215160" cy="312234"/>
          </a:xfrm>
          <a:prstGeom prst="borderCallout2">
            <a:avLst>
              <a:gd name="adj1" fmla="val 35991"/>
              <a:gd name="adj2" fmla="val 198"/>
              <a:gd name="adj3" fmla="val 35991"/>
              <a:gd name="adj4" fmla="val -8373"/>
              <a:gd name="adj5" fmla="val 150431"/>
              <a:gd name="adj6" fmla="val -82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4 Ampere-hour = 4 ampere for an hour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D9401-A3C6-5081-FF2F-5B49511809D0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</p:spTree>
    <p:extLst>
      <p:ext uri="{BB962C8B-B14F-4D97-AF65-F5344CB8AC3E}">
        <p14:creationId xmlns:p14="http://schemas.microsoft.com/office/powerpoint/2010/main" val="108532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BC7F-D7DE-AF85-AEBD-6255C8BD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E90072-C8FA-F424-E4C7-727A364B670D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4A.4 Resistivity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CBC1-AC5E-B44A-B608-A23D79C0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76979"/>
            <a:ext cx="11149361" cy="549624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 flashlight is used to illuminate a path at night, it is runs for 4 minutes, knowing that it consumes 0.8 Amperes while running from a 3.7 V battery, calculate the work done during that period of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54645-71F3-4EE2-D15E-A579E16E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48" y="3321206"/>
            <a:ext cx="3998193" cy="3425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3959F-E016-822F-843C-99B0F1E943AA}"/>
              </a:ext>
            </a:extLst>
          </p:cNvPr>
          <p:cNvSpPr txBox="1"/>
          <p:nvPr/>
        </p:nvSpPr>
        <p:spPr>
          <a:xfrm>
            <a:off x="0" y="1671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</p:spTree>
    <p:extLst>
      <p:ext uri="{BB962C8B-B14F-4D97-AF65-F5344CB8AC3E}">
        <p14:creationId xmlns:p14="http://schemas.microsoft.com/office/powerpoint/2010/main" val="162773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B992-AE6E-278F-CBF9-D633E706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37053-454D-D59F-E929-C086F95C5E91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4A.4 Resistivity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F7B5F4-161C-FDB5-F782-49F394E5F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Resistivity </a:t>
                </a:r>
                <a:r>
                  <a:rPr lang="el-GR" sz="24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ρ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the general property of a material to resist the flow of electric current.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Resistance of a wire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𝑅𝑒𝑠𝑖𝑠𝑡𝑎𝑛𝑐𝑒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𝑅𝑒𝑠𝑖𝑠𝑡𝑖𝑣𝑖𝑡𝑦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7030A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𝑤𝑖𝑟𝑒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𝐶𝑟𝑜𝑠𝑠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𝑠𝑒𝑐𝑡𝑖𝑜𝑛𝑎𝑙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𝑎𝑟𝑒𝑎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F7B5F4-161C-FDB5-F782-49F394E5F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711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30E8375-A9E9-9683-3F95-A909C5A03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356" y="1358868"/>
            <a:ext cx="3702204" cy="5382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41A7E2-4F82-F55E-A968-DD89DF3A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932" y="3790816"/>
            <a:ext cx="4060321" cy="26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2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D1655-648A-3F71-97E3-E6702F11D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F5CB7-96A8-B2A0-079C-A23C13DA5E3D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4A.4 Resistivity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D0388-348C-4F43-B9B2-36CFE681F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Resistivity </a:t>
                </a:r>
                <a:r>
                  <a:rPr lang="el-GR" sz="24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ρ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the general property of a material to resist the flow of electric current.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𝑅𝑒𝑠𝑖𝑠𝑡𝑎𝑛𝑐𝑒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𝑅𝑒𝑠𝑖𝑠𝑡𝑖𝑣𝑖𝑡𝑦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7030A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𝑤𝑖𝑟𝑒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𝐶𝑟𝑜𝑠𝑠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𝑠𝑒𝑐𝑡𝑖𝑜𝑛𝑎𝑙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𝑎𝑟𝑒𝑎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piece of copper wire has a cross-sectional area of 4mm² and a length of 2m,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calculate:</a:t>
                </a:r>
              </a:p>
              <a:p>
                <a:pPr lvl="1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resistance of the wire</a:t>
                </a:r>
              </a:p>
              <a:p>
                <a:pPr lvl="1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potential difference across the wire when 10A are flowing through 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D0388-348C-4F43-B9B2-36CFE681F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711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2356-0D74-9A09-E5C1-A3D5705B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7D12-7007-1847-EA77-7C99892FB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7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E5EF-01A1-15D0-9D88-F84AB2B4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CE4DEB-5EAF-CE3F-9DD2-63B49519C997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0FF49-26E7-6B3B-5331-3C8BC0534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electrical circuits: </a:t>
                </a:r>
                <a:r>
                  <a:rPr lang="en-US" sz="2400" b="1" dirty="0">
                    <a:solidFill>
                      <a:srgbClr val="00B0F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electrons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travel from – to </a:t>
                </a:r>
                <a: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</a:p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Conventional current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however, travels from  </a:t>
                </a:r>
                <a: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-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0FF49-26E7-6B3B-5331-3C8BC0534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214FA8A2-B377-6FFF-E602-97ACA0091298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9CCD4A51-8B54-B6A7-1DB2-FFE527E5923A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A0FE02D6-7962-8FD8-FEAE-F259A47336BA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283375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8AE37-1F64-94D6-24D8-EFF58072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B1863-5180-6596-ECC8-2C88C9308641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3F0C7-170F-3610-B83D-3D7D474CB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3F0C7-170F-3610-B83D-3D7D474CB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C86AFA14-0845-AF5F-D263-ABBED657E802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581861E-BCAA-F28D-10E4-F3A18BD45C31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C6ABF056-B59C-37E4-E675-EAABEA75CA81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E259B-476D-96A9-35CB-C24D75B0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206" y="1423479"/>
            <a:ext cx="6032354" cy="4599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4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634DD-A2E6-2968-15FA-0038D361D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F10E9-C10C-754B-D0DC-5091D9625DE7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67689-0081-56EB-8202-C7AFCDD8B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67689-0081-56EB-8202-C7AFCDD8B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DBDDB4C1-1EDF-007D-BFC0-8F65AACDAF44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9C21F811-95FF-4615-33AD-F9AC76301588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4C03E9B1-1169-5801-33B3-163D65A0E3D5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7A4C1-3D9D-658B-1839-BF3E7699A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206" y="1423479"/>
            <a:ext cx="6032354" cy="4599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34013-A752-8E75-8B58-6A28D78745C6}"/>
              </a:ext>
            </a:extLst>
          </p:cNvPr>
          <p:cNvSpPr txBox="1"/>
          <p:nvPr/>
        </p:nvSpPr>
        <p:spPr>
          <a:xfrm>
            <a:off x="3612995" y="6069562"/>
            <a:ext cx="837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maximum current that an LED can handle would be 32 mA, what is the maximum voltage of the battery that can be used ?</a:t>
            </a:r>
          </a:p>
        </p:txBody>
      </p:sp>
    </p:spTree>
    <p:extLst>
      <p:ext uri="{BB962C8B-B14F-4D97-AF65-F5344CB8AC3E}">
        <p14:creationId xmlns:p14="http://schemas.microsoft.com/office/powerpoint/2010/main" val="166438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7505-1E1C-65D5-B3F6-FB5C0450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1214C-7E6E-AE6F-A79A-490483727878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19683-57F5-D288-BA9F-68A7DF612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19683-57F5-D288-BA9F-68A7DF612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DCA3BC65-DD3D-B5E1-7A3A-345ACC6EB15A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1AAB45A6-33B9-5522-FCB2-9301FE5F2D34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9AF7B36E-FB4A-71D9-6132-A3976AB8558B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E5D10-4FFE-46FD-A9B8-556C3351C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610" y="3305891"/>
            <a:ext cx="68389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BD5F8-4DE0-287E-CD38-E20C1BC4C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CCA9D-6389-8FBF-EE1D-9F6D03C7AD57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F5B7E-4B18-9429-EDF8-63019BE11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F5B7E-4B18-9429-EDF8-63019BE11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CD041B02-4701-6BE9-913C-A3492666DDB1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9607CDAD-3E65-CB0D-732E-C79C96C4A6AF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2E4C11D0-2A0D-2F2F-4B61-36EB7F60A54E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E5E72-EC30-066F-0B3F-89B6C2728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596072"/>
            <a:ext cx="10610850" cy="4019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2CC321-D346-ECA9-096A-4B38FA6793BA}"/>
              </a:ext>
            </a:extLst>
          </p:cNvPr>
          <p:cNvSpPr/>
          <p:nvPr/>
        </p:nvSpPr>
        <p:spPr>
          <a:xfrm>
            <a:off x="4195644" y="3823044"/>
            <a:ext cx="2287860" cy="713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AC305-8334-0256-7881-919F8864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9480F7-7822-2654-37CD-9B7A6E9973EA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DD9DD-1144-2A78-97CA-7E7B3064C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Normal wires and resistors follow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 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gradient represents conductivity</a:t>
                </a: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steeper the slope The smaller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resistance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DD9DD-1144-2A78-97CA-7E7B3064C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B8BD993B-8595-B8B4-2435-75A4F4D3E19A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C56DF673-D29C-352B-83E0-B8C8EA6A343A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1648238-0579-7A47-09C0-5C6C7AD05732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BB4A07-890E-E2E7-A29E-6BDCEBD98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44"/>
          <a:stretch/>
        </p:blipFill>
        <p:spPr>
          <a:xfrm>
            <a:off x="7308347" y="1811608"/>
            <a:ext cx="4427873" cy="3407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B0EC63-8C4A-69CE-D7D7-D535ECDBE9C8}"/>
              </a:ext>
            </a:extLst>
          </p:cNvPr>
          <p:cNvSpPr txBox="1"/>
          <p:nvPr/>
        </p:nvSpPr>
        <p:spPr>
          <a:xfrm>
            <a:off x="7105255" y="5326664"/>
            <a:ext cx="48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curve for a simple resistor (or a wire) is linear</a:t>
            </a:r>
          </a:p>
        </p:txBody>
      </p:sp>
    </p:spTree>
    <p:extLst>
      <p:ext uri="{BB962C8B-B14F-4D97-AF65-F5344CB8AC3E}">
        <p14:creationId xmlns:p14="http://schemas.microsoft.com/office/powerpoint/2010/main" val="78890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50D9-3F85-5A91-102B-22D07E65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AFE475-45EC-C272-3D1E-7AFCC6AE9739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6E67-DF95-9F3D-3E40-E2B0BB011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the voltage is increased, more electrons flow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through the wire, causing more vibrations of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atoms and heating them up, thus slowing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down the flow of electrons.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6E67-DF95-9F3D-3E40-E2B0BB011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3852B29F-BB67-755D-3532-C97EBDA3806F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5EA939CF-5480-A69E-7325-7B5834716EB9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DF5EEF8-8FDF-DFDA-34BC-8CD18AFB60E5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DE34A-5BBC-61FF-A28D-C939ADAD9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960" y="971948"/>
            <a:ext cx="3048463" cy="5329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4C02B8-8C80-6601-D53F-5F6A843EE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47" y="4095425"/>
            <a:ext cx="2897457" cy="193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50ECEF-47C1-1EB5-E759-C2F9902E0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45" y="4406357"/>
            <a:ext cx="4467881" cy="1673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87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D85A-F8CC-2A2E-B58A-D0149779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0580FC-DB96-8F74-3FCE-C40A3F87DD0A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4A.3 Current &amp;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44341-1BFF-A9A3-59C1-0BA677FDC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</p:spPr>
            <p:txBody>
              <a:bodyPr/>
              <a:lstStyle/>
              <a:p>
                <a:r>
                  <a:rPr lang="en-US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EMF (voltage) drives the current around the circuit</a:t>
                </a:r>
              </a:p>
              <a:p>
                <a:endParaRPr lang="en-US" sz="2400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Ohm’s law: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Diodes allow current to pass in only one direction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but not the other.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Note: Diodes have a drop-down (threshold) voltage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44341-1BFF-A9A3-59C1-0BA677FDC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76979"/>
                <a:ext cx="11149361" cy="5496243"/>
              </a:xfrm>
              <a:blipFill>
                <a:blip r:embed="rId3"/>
                <a:stretch>
                  <a:fillRect l="-929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6D4427A6-B711-7027-A636-EB0A0BB20CE5}"/>
              </a:ext>
            </a:extLst>
          </p:cNvPr>
          <p:cNvSpPr/>
          <p:nvPr/>
        </p:nvSpPr>
        <p:spPr>
          <a:xfrm>
            <a:off x="3555379" y="2000020"/>
            <a:ext cx="1784195" cy="301083"/>
          </a:xfrm>
          <a:prstGeom prst="borderCallout1">
            <a:avLst>
              <a:gd name="adj1" fmla="val 63195"/>
              <a:gd name="adj2" fmla="val -833"/>
              <a:gd name="adj3" fmla="val -88639"/>
              <a:gd name="adj4" fmla="val -89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B44FAF21-44B1-A831-C0C7-A666F8DBB94F}"/>
              </a:ext>
            </a:extLst>
          </p:cNvPr>
          <p:cNvSpPr/>
          <p:nvPr/>
        </p:nvSpPr>
        <p:spPr>
          <a:xfrm>
            <a:off x="4447477" y="971948"/>
            <a:ext cx="1784195" cy="301083"/>
          </a:xfrm>
          <a:prstGeom prst="borderCallout1">
            <a:avLst>
              <a:gd name="adj1" fmla="val 33565"/>
              <a:gd name="adj2" fmla="val 417"/>
              <a:gd name="adj3" fmla="val 133584"/>
              <a:gd name="adj4" fmla="val -208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D521F71A-CE89-B66F-84A0-6887D74B01B6}"/>
              </a:ext>
            </a:extLst>
          </p:cNvPr>
          <p:cNvSpPr/>
          <p:nvPr/>
        </p:nvSpPr>
        <p:spPr>
          <a:xfrm>
            <a:off x="838199" y="2150561"/>
            <a:ext cx="1784195" cy="301083"/>
          </a:xfrm>
          <a:prstGeom prst="borderCallout1">
            <a:avLst>
              <a:gd name="adj1" fmla="val 52084"/>
              <a:gd name="adj2" fmla="val 99792"/>
              <a:gd name="adj3" fmla="val -103454"/>
              <a:gd name="adj4" fmla="val 10479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CBD1F-5026-4391-235F-FD19DBF2D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184666"/>
            <a:ext cx="4181475" cy="335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AEEA3B-7911-C5D9-02F5-7877EDFE9597}"/>
              </a:ext>
            </a:extLst>
          </p:cNvPr>
          <p:cNvSpPr txBox="1"/>
          <p:nvPr/>
        </p:nvSpPr>
        <p:spPr>
          <a:xfrm>
            <a:off x="312233" y="4860507"/>
            <a:ext cx="913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after a diode = Voltage before diode – threshold voltage</a:t>
            </a:r>
          </a:p>
        </p:txBody>
      </p:sp>
    </p:spTree>
    <p:extLst>
      <p:ext uri="{BB962C8B-B14F-4D97-AF65-F5344CB8AC3E}">
        <p14:creationId xmlns:p14="http://schemas.microsoft.com/office/powerpoint/2010/main" val="264134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1379</Words>
  <Application>Microsoft Office PowerPoint</Application>
  <PresentationFormat>Widescreen</PresentationFormat>
  <Paragraphs>219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 table</dc:title>
  <dc:creator>Ahmed</dc:creator>
  <cp:lastModifiedBy>Ahmed</cp:lastModifiedBy>
  <cp:revision>561</cp:revision>
  <dcterms:created xsi:type="dcterms:W3CDTF">2024-01-01T09:04:33Z</dcterms:created>
  <dcterms:modified xsi:type="dcterms:W3CDTF">2024-02-04T20:16:24Z</dcterms:modified>
</cp:coreProperties>
</file>