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81" r:id="rId13"/>
    <p:sldId id="275" r:id="rId14"/>
    <p:sldId id="276" r:id="rId15"/>
    <p:sldId id="277" r:id="rId16"/>
    <p:sldId id="279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145" autoAdjust="0"/>
  </p:normalViewPr>
  <p:slideViewPr>
    <p:cSldViewPr snapToGrid="0">
      <p:cViewPr varScale="1">
        <p:scale>
          <a:sx n="69" d="100"/>
          <a:sy n="69" d="100"/>
        </p:scale>
        <p:origin x="11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A6FC-4D7E-4072-BAD5-39A8236F81AC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5759-A1A2-437D-8EC7-6F72847A2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A= C/s</a:t>
            </a:r>
          </a:p>
          <a:p>
            <a:r>
              <a:rPr lang="en-US" dirty="0"/>
              <a:t>V = W/C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73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53794-C4AA-3615-951F-C630C5CB0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FA8946-A497-F1E8-E588-1DDD7BB884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D38D75-46A9-73DD-2B65-52C276924A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A4CB6-51B7-8321-522C-4061C36799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39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4439F-B628-E2EF-5777-05FA02EB0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65153E-30B7-C9AC-5C0E-C302802F86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ADB263-D4BC-8851-3BC8-545840B6A0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59AF93-C548-9555-B995-B6C6FCEA8F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9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B6456-AFAF-12A8-5743-6B21939B3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7F161C-D877-2AE1-98B9-4BA03E76BA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D38A89-E55A-E4BC-8402-3DE061AABA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17669-0381-5E75-120D-72B9B75E90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0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96C91-B28B-AE11-EF03-50D8DCA04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4CAB98-60EF-8AA8-2E0C-54F2A29987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6CF637-3ACE-E559-B1E9-9459FB81B2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E0274-9292-EBEB-F0BB-67E1F62F9D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1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5FA03-6241-7101-00B2-C6EE469F4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4A2603-E2B6-EB18-851E-9E3F45851A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290BAA-6ADD-8EBF-3550-E4EBECF72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 find equivalent resistance of parallel circuits (R total)</a:t>
            </a:r>
          </a:p>
          <a:p>
            <a:r>
              <a:rPr lang="en-US" dirty="0"/>
              <a:t>2- combine them as 1 series resistor 0.75A</a:t>
            </a:r>
          </a:p>
          <a:p>
            <a:r>
              <a:rPr lang="en-US" dirty="0"/>
              <a:t>3- add up V = IR</a:t>
            </a:r>
          </a:p>
          <a:p>
            <a:r>
              <a:rPr lang="en-US" dirty="0"/>
              <a:t>4- reuse v=</a:t>
            </a:r>
            <a:r>
              <a:rPr lang="en-US" dirty="0" err="1"/>
              <a:t>ir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59C2D-A47D-8EF8-F59C-497317368D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03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0C5D8D-DAC7-54F3-7688-A0B231F009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284B3D-1A22-501F-9E27-6B258159FC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EEC889-4F7D-C0DA-AB9A-1AB2D051F5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 find equivalent resistance of parallel circuits (R total)</a:t>
            </a:r>
          </a:p>
          <a:p>
            <a:r>
              <a:rPr lang="en-US" dirty="0"/>
              <a:t>2- combine them as 1 series resistor 0.75A</a:t>
            </a:r>
          </a:p>
          <a:p>
            <a:r>
              <a:rPr lang="en-US" dirty="0"/>
              <a:t>3- add up V = IR</a:t>
            </a:r>
          </a:p>
          <a:p>
            <a:r>
              <a:rPr lang="en-US" dirty="0"/>
              <a:t>4- reuse v=</a:t>
            </a:r>
            <a:r>
              <a:rPr lang="en-US" dirty="0" err="1"/>
              <a:t>ir</a:t>
            </a:r>
            <a:endParaRPr lang="en-US" dirty="0"/>
          </a:p>
          <a:p>
            <a:r>
              <a:rPr lang="en-US" dirty="0"/>
              <a:t>&lt;&gt; U can think of a wire as a potentiometer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E5D4F-90BC-B114-AA90-312AA31DBF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41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B77B9-84F3-9CBF-EE19-3AD0FAA71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45A5D2-F3C6-7BE5-BEED-8D6613734D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894427-F81D-5FA6-10A5-03B11B1EA1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 find equivalent resistance of parallel circuits (R total)</a:t>
            </a:r>
          </a:p>
          <a:p>
            <a:r>
              <a:rPr lang="en-US" dirty="0"/>
              <a:t>2- combine them as 1 series resistor 0.75A</a:t>
            </a:r>
          </a:p>
          <a:p>
            <a:r>
              <a:rPr lang="en-US" dirty="0"/>
              <a:t>3- add up V = IR</a:t>
            </a:r>
          </a:p>
          <a:p>
            <a:r>
              <a:rPr lang="en-US" dirty="0"/>
              <a:t>4- reuse v=</a:t>
            </a:r>
            <a:r>
              <a:rPr lang="en-US" dirty="0" err="1"/>
              <a:t>ir</a:t>
            </a:r>
            <a:endParaRPr lang="en-US" dirty="0"/>
          </a:p>
          <a:p>
            <a:r>
              <a:rPr lang="en-US" dirty="0"/>
              <a:t>&lt;&gt; U can think of a wire as a potentiometer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6EF85-2EF3-BACF-EA89-13D2032445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33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53461-CD19-B3C7-DF28-48B590BCB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FAD953-D8ED-9F89-DC90-A1718C3BA1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DB699C-EC3D-4DF4-DA95-603987A3B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 find equivalent resistance of parallel circuits (R total)</a:t>
            </a:r>
          </a:p>
          <a:p>
            <a:r>
              <a:rPr lang="en-US" dirty="0"/>
              <a:t>2- combine them as 1 series resistor 0.75A</a:t>
            </a:r>
          </a:p>
          <a:p>
            <a:r>
              <a:rPr lang="en-US" dirty="0"/>
              <a:t>3- add up V = IR</a:t>
            </a:r>
          </a:p>
          <a:p>
            <a:r>
              <a:rPr lang="en-US" dirty="0"/>
              <a:t>4- reuse v=</a:t>
            </a:r>
            <a:r>
              <a:rPr lang="en-US" dirty="0" err="1"/>
              <a:t>ir</a:t>
            </a:r>
            <a:endParaRPr lang="en-US" dirty="0"/>
          </a:p>
          <a:p>
            <a:r>
              <a:rPr lang="en-US" dirty="0"/>
              <a:t>&lt;&gt; U can think of a wire as a potentiometer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FEEBB-A2EF-FB0C-86EF-81D7D862E0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8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D7D26-E1FF-DFD3-5F03-40E30B015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AB6CD2-0009-65E2-E7AE-80EC253DE5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450EBE-0CD3-2614-319D-E3C707A90A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p. 174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83527-CE2E-1EDB-6C8C-7C259DFEE6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51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DC451-05D6-8B2E-602A-6FDA640B0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0B026F-9C16-931F-40E4-F20E28D671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18E1D3-046D-5D31-D566-2485BAA999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1C9D4-F773-0811-2373-6C3159B46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59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9DFCE-C1B8-979B-3171-73B95C969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41B76A-E8E9-4B93-C469-5AD153B439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F6689E-CD33-A0AC-B3D0-8CA4C8FAF2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AD716-3C9D-34D0-9803-82CECA2FA5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12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66EDE-C7F4-0647-B70C-F7F5527D4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7DDBF8-7C83-9F96-0061-8E1C10B02B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660A7C-1AAF-3827-D547-CC12EC752C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3D38A-C890-B020-DA46-A564B7983E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55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603E1-3404-5F88-8076-CAFA816D2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3B4C40-5697-C95D-1FB9-559531E16D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0080A9-FF5C-1BEB-F605-7483DD009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C7CB2-C604-A11E-2E62-80FFF18192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1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8DBF5-4E9A-6617-E7A8-075694DB9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14442C-DE8E-6DE3-DB23-30C30D7CF0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1C43C7-3CF7-73A2-3598-8F6991E382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E54FA-14B2-2BF7-0185-AAE5CA1F01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52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22D40-1B75-B5A0-6B1B-0D9AD1E25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01BC76-B78E-3F67-76B9-324634C0AD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E309B7-FA77-E4DB-051F-B9ACD91B9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85808-0034-2AB4-DFA4-E7B25399D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50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90473-D37F-A9CF-39C1-D1D371605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29697F-0EAF-2D18-A4CA-3CCB7A41B9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CCEE47-F80B-7105-52C7-099E219AB3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= emf = pd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4110C-B0C6-F1D4-C827-995E4F5D36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1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2F80-2C67-9210-4942-1BF731F6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4B75-BF4B-957C-8661-5070D2C8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043-64EF-ECDA-F401-97C04E3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3596-CE38-8D71-7A52-73FEC066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9510A-5974-94B8-1E20-44ECF4BD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0335-73F6-6E60-4086-78AB1D3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778DD-460A-061C-A11E-C686AC17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3291-4405-D313-0BCF-B4DA44F1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502C-1BF9-6DE0-71A3-140E46DF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7895-741E-0121-D67A-AA734CFC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D2CE4-7F5A-97CB-5BD0-5F822F59D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A7D2-582A-577E-B18C-C9294B5C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61C-87F7-CC07-01E5-D2DE8175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1A18-ACFD-EF5E-9B96-E93012AA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2EBD8-8E94-A454-BFB0-4D0C43BC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CAEA-7587-F0EA-5D43-E51B8FA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B7E7-E1A3-1FED-3235-C8AF03EC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9DDC-A2A9-A602-6C2F-5A867939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8BC0-6545-FAD1-29FD-32D31082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3621-2B15-014B-CD7E-BDE6779A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866-0C59-683F-7127-0DD281AC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72EA4-3782-C210-CA41-324BD549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EBE5-2B28-018F-C7FC-85B4471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E61-8F5F-DC23-2D3C-B857AAD2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5966-6FDE-2649-D941-21C0C72C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3B88-8D5F-B91C-8467-F4E2328E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3054-0C59-5E81-BF7F-2620FB5E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F64-B23A-14CF-4FB3-7B42D642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B7BB8-3976-6222-3DE9-14F07CF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E21C-B7B4-3961-8986-E77A5F2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B890-FB14-51FE-56D0-A9CDAC3C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0849-EC4B-E45A-B712-1418F345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78B4-E8DC-BBAE-DAD6-D45A43C6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D6F66-6942-65B5-C7BF-822AD9026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BF66-681D-F397-88AF-0B50F0321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D292-5EE9-B6A4-218D-8606D0FE7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B3659-04E2-5853-FE37-84089FE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B7DF6-4BB0-C3D3-3F4F-077B5C05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2C03-9B9D-9784-ADE1-F5E087F5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C60A-1242-232C-D6E4-708451B5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DEF0A-0494-E58C-41E0-56FEC21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7D77-B0EF-E72F-C4A3-B501289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4919E-CAF1-0C11-200C-ECFA7008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E2FB3C-E5E9-0F53-2EE3-968460B8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6D2D-A57B-90FD-AF3B-352D14A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5623-8D0E-F3F0-8AEE-2750495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158C-9DD7-CA4F-DF20-66B73F69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F642-621B-6B3B-A3AE-4A962ED5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C944-C946-3CEF-9B38-3246A56D9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B9264-14F6-0495-8077-FB2C3B7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1382-11BB-C114-3D6E-9CE95EA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4613-E6FF-3B7B-8FBD-BADE7AD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76BE-4E26-2A33-6CB9-66084935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A7038-3CD8-80FD-386A-960218C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5B54-08DC-F0B5-D94A-90E93410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601D-35E8-5BB5-7CBD-651B11F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08564-25AD-DE7B-7F21-A9E6851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70E5-E84D-B2C3-2858-F6B8ED8D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364C3-C011-1D2F-5CAA-173CE8E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64B72-EC7C-0E3D-341A-E04CB30B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DCD1-5264-069E-FCCC-BEA559AD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647-96B4-46C5-8B78-8B358D64764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DA19-BFC5-5F6E-298D-D6EDA4532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9B0A0-76A8-196E-0D72-5B8A85C5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EMF (voltage) drives the current around the circuit</a:t>
                </a:r>
              </a:p>
              <a:p>
                <a:endParaRPr lang="en-US" sz="2400" baseline="30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Ohm’s law:	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𝑽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929" t="-3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ifference Between EMF and Voltage with its Practical Applications in Real  Life">
            <a:extLst>
              <a:ext uri="{FF2B5EF4-FFF2-40B4-BE49-F238E27FC236}">
                <a16:creationId xmlns:a16="http://schemas.microsoft.com/office/drawing/2014/main" id="{F3978C32-E0BE-EEB7-07C2-4D45F85D6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235" y="2728992"/>
            <a:ext cx="4899102" cy="309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37DEADEF-A225-878D-0684-45B75B25706B}"/>
              </a:ext>
            </a:extLst>
          </p:cNvPr>
          <p:cNvSpPr/>
          <p:nvPr/>
        </p:nvSpPr>
        <p:spPr>
          <a:xfrm>
            <a:off x="3251200" y="3836020"/>
            <a:ext cx="3440771" cy="199165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6CE5C9C8-2E9E-39B8-690B-F0BEEE0AD7BF}"/>
              </a:ext>
            </a:extLst>
          </p:cNvPr>
          <p:cNvSpPr/>
          <p:nvPr/>
        </p:nvSpPr>
        <p:spPr>
          <a:xfrm>
            <a:off x="3555379" y="2000020"/>
            <a:ext cx="1784195" cy="301083"/>
          </a:xfrm>
          <a:prstGeom prst="borderCallout1">
            <a:avLst>
              <a:gd name="adj1" fmla="val 63195"/>
              <a:gd name="adj2" fmla="val -833"/>
              <a:gd name="adj3" fmla="val -88639"/>
              <a:gd name="adj4" fmla="val -895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Current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77919EF9-A4B3-44F1-25BA-A8E31ED68F84}"/>
              </a:ext>
            </a:extLst>
          </p:cNvPr>
          <p:cNvSpPr/>
          <p:nvPr/>
        </p:nvSpPr>
        <p:spPr>
          <a:xfrm>
            <a:off x="4447477" y="971948"/>
            <a:ext cx="1784195" cy="301083"/>
          </a:xfrm>
          <a:prstGeom prst="borderCallout1">
            <a:avLst>
              <a:gd name="adj1" fmla="val 33565"/>
              <a:gd name="adj2" fmla="val 417"/>
              <a:gd name="adj3" fmla="val 133584"/>
              <a:gd name="adj4" fmla="val -2083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Resistance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FD28F30C-48A8-FE81-F0D1-B1C4D1AC4196}"/>
              </a:ext>
            </a:extLst>
          </p:cNvPr>
          <p:cNvSpPr/>
          <p:nvPr/>
        </p:nvSpPr>
        <p:spPr>
          <a:xfrm>
            <a:off x="838199" y="2150561"/>
            <a:ext cx="1784195" cy="301083"/>
          </a:xfrm>
          <a:prstGeom prst="borderCallout1">
            <a:avLst>
              <a:gd name="adj1" fmla="val 52084"/>
              <a:gd name="adj2" fmla="val 99792"/>
              <a:gd name="adj3" fmla="val -103454"/>
              <a:gd name="adj4" fmla="val 10479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Voltage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3A6F52-26BE-C9DC-73FC-455BC408EF23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</p:spTree>
    <p:extLst>
      <p:ext uri="{BB962C8B-B14F-4D97-AF65-F5344CB8AC3E}">
        <p14:creationId xmlns:p14="http://schemas.microsoft.com/office/powerpoint/2010/main" val="46750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FE9A1-50CB-0E95-7D22-CA45DF680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81922-51B3-3059-0351-FF4FA5BC8958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8F069-ABC0-5325-B80B-9EAC74E89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Calculating for (P.D) Voltage with resistors in series: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Example: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calculate the P.D. across each of these resistors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604563-04FB-FEF1-B984-B8F3C4D298AB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4AA489-A6C0-7001-BD53-04018C169C9E}"/>
              </a:ext>
            </a:extLst>
          </p:cNvPr>
          <p:cNvSpPr txBox="1"/>
          <p:nvPr/>
        </p:nvSpPr>
        <p:spPr>
          <a:xfrm>
            <a:off x="1025912" y="5798634"/>
            <a:ext cx="10327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The idea here is to find the total resistance, then total voltage and total current, then use Ohm’s law for individual resistors.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D547EB-F733-6317-AE04-54E215C4C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889" y="652578"/>
            <a:ext cx="5146056" cy="5146056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6621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BA8BB-0FA5-2E67-61F0-064606CD8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B15F1C-AC5E-8F36-23B4-D118943E0AA4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19ABB6-6FD4-0A71-C08F-54E5DA6D27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sz="24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Calculating for resistance in Parallel :</a:t>
                </a:r>
              </a:p>
              <a:p>
                <a:r>
                  <a:rPr lang="en-US" sz="24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To find the total (equivalent) resistance of two resistor in parallel:</a:t>
                </a:r>
              </a:p>
              <a:p>
                <a:endParaRPr lang="en-US" sz="24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𝑇𝑜𝑡𝑎𝑙</m:t>
                            </m:r>
                          </m:sub>
                          <m:sup/>
                        </m:sSub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3</m:t>
                            </m:r>
                          </m:sub>
                          <m:sup/>
                        </m:sSub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…</m:t>
                    </m:r>
                  </m:oMath>
                </a14:m>
                <a:endParaRPr lang="en-US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Example: calculate the total resistance and the current in this circuit: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𝑇𝑜𝑡𝑎𝑙</m:t>
                            </m:r>
                          </m:sub>
                          <m:sup/>
                        </m:sSub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To find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  <m:sup/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𝑢𝑠𝑒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10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10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000" b="1" dirty="0"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Ω</m:t>
                    </m:r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19ABB6-6FD4-0A71-C08F-54E5DA6D27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711" t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36899E9-650C-0A21-07BF-A5954F1C1769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17C427-2777-24B4-52F9-FDE5C388643A}"/>
              </a:ext>
            </a:extLst>
          </p:cNvPr>
          <p:cNvSpPr txBox="1"/>
          <p:nvPr/>
        </p:nvSpPr>
        <p:spPr>
          <a:xfrm>
            <a:off x="1025912" y="5798634"/>
            <a:ext cx="10327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The more the resistances are in parallel, the less the equivalent resistance.</a:t>
            </a:r>
          </a:p>
          <a:p>
            <a:endParaRPr lang="en-US" dirty="0"/>
          </a:p>
          <a:p>
            <a:r>
              <a:rPr lang="en-US" dirty="0"/>
              <a:t>Don’t forget to flip 1/</a:t>
            </a:r>
            <a:r>
              <a:rPr lang="en-US" dirty="0" err="1"/>
              <a:t>Rtotal</a:t>
            </a:r>
            <a:r>
              <a:rPr lang="en-US" dirty="0"/>
              <a:t> to get the total resistance.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BC7DC-FCDF-1CEA-4AB0-CCB3A98D80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836"/>
          <a:stretch/>
        </p:blipFill>
        <p:spPr>
          <a:xfrm>
            <a:off x="9320561" y="1818579"/>
            <a:ext cx="2568499" cy="2838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peech Bubble: Oval 9">
                <a:extLst>
                  <a:ext uri="{FF2B5EF4-FFF2-40B4-BE49-F238E27FC236}">
                    <a16:creationId xmlns:a16="http://schemas.microsoft.com/office/drawing/2014/main" id="{9CC09DA9-3A43-AD4E-B24A-4117431752CF}"/>
                  </a:ext>
                </a:extLst>
              </p:cNvPr>
              <p:cNvSpPr/>
              <p:nvPr/>
            </p:nvSpPr>
            <p:spPr>
              <a:xfrm>
                <a:off x="5797703" y="3687773"/>
                <a:ext cx="2568499" cy="1304692"/>
              </a:xfrm>
              <a:prstGeom prst="wedgeEllipseCallout">
                <a:avLst>
                  <a:gd name="adj1" fmla="val -92469"/>
                  <a:gd name="adj2" fmla="val -34082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</a:rPr>
                  <a:t>This is</a:t>
                </a:r>
                <a:r>
                  <a:rPr lang="en-US" sz="1800" dirty="0"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𝑅𝑡𝑜𝑡𝑎𝑙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206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br>
                  <a:rPr lang="en-US" b="1" dirty="0">
                    <a:solidFill>
                      <a:srgbClr val="FF0000"/>
                    </a:solidFill>
                  </a:rPr>
                </a:br>
                <a:r>
                  <a:rPr lang="en-US" b="1" dirty="0">
                    <a:solidFill>
                      <a:srgbClr val="FF0000"/>
                    </a:solidFill>
                  </a:rPr>
                  <a:t>not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Rtotal</a:t>
                </a:r>
                <a:r>
                  <a:rPr lang="en-US" b="1" dirty="0">
                    <a:solidFill>
                      <a:srgbClr val="FF0000"/>
                    </a:solidFill>
                  </a:rPr>
                  <a:t> !</a:t>
                </a:r>
              </a:p>
            </p:txBody>
          </p:sp>
        </mc:Choice>
        <mc:Fallback xmlns="">
          <p:sp>
            <p:nvSpPr>
              <p:cNvPr id="10" name="Speech Bubble: Oval 9">
                <a:extLst>
                  <a:ext uri="{FF2B5EF4-FFF2-40B4-BE49-F238E27FC236}">
                    <a16:creationId xmlns:a16="http://schemas.microsoft.com/office/drawing/2014/main" id="{9CC09DA9-3A43-AD4E-B24A-411743175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703" y="3687773"/>
                <a:ext cx="2568499" cy="1304692"/>
              </a:xfrm>
              <a:prstGeom prst="wedgeEllipseCallout">
                <a:avLst>
                  <a:gd name="adj1" fmla="val -92469"/>
                  <a:gd name="adj2" fmla="val -34082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A9CFA0C6-1E7D-6306-810A-1DB2F20395A0}"/>
              </a:ext>
            </a:extLst>
          </p:cNvPr>
          <p:cNvSpPr/>
          <p:nvPr/>
        </p:nvSpPr>
        <p:spPr>
          <a:xfrm>
            <a:off x="7701774" y="4449337"/>
            <a:ext cx="713678" cy="5431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95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78808-788C-4A52-A66B-8A63A02DF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7996CB-A497-7F60-974D-45717C0B757D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8A10B-1316-9914-47D3-8153CF7B8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Calculating for resistance in Parallel 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10479C-C2F0-2B9F-3A45-6C8156A8F0E7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B2E5F-04AB-E0BB-0B27-C1CB4A911FED}"/>
              </a:ext>
            </a:extLst>
          </p:cNvPr>
          <p:cNvSpPr txBox="1"/>
          <p:nvPr/>
        </p:nvSpPr>
        <p:spPr>
          <a:xfrm>
            <a:off x="1025912" y="5798634"/>
            <a:ext cx="10327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The more the resistances are in parallel, the less the equivalent resistance.</a:t>
            </a:r>
          </a:p>
          <a:p>
            <a:endParaRPr lang="en-US" dirty="0"/>
          </a:p>
          <a:p>
            <a:r>
              <a:rPr lang="en-US" dirty="0"/>
              <a:t>Don’t forget to flip 1/</a:t>
            </a:r>
            <a:r>
              <a:rPr lang="en-US" dirty="0" err="1"/>
              <a:t>Rtotal</a:t>
            </a:r>
            <a:r>
              <a:rPr lang="en-US" dirty="0"/>
              <a:t> to get the total resistance.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79F910-38A2-A300-5C5B-C77BB4361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980" y="1185383"/>
            <a:ext cx="6932696" cy="390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26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12DE8-FBEB-F6F1-8C5F-FCBF5427E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C4BC1A-5D3F-FC1C-F143-4223AD3DC378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3B2379-B05E-39F0-0A76-39FEF70BD9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sz="24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Calculating for resistance in Parallel :</a:t>
                </a:r>
              </a:p>
              <a:p>
                <a:r>
                  <a:rPr lang="en-US" sz="24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To find the total (equivalent) resistance of two resistor in parallel:</a:t>
                </a:r>
              </a:p>
              <a:p>
                <a:endParaRPr lang="en-US" sz="24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𝑇𝑜𝑡𝑎𝑙</m:t>
                            </m:r>
                          </m:sub>
                          <m:sup/>
                        </m:sSub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3</m:t>
                            </m:r>
                          </m:sub>
                          <m:sup/>
                        </m:sSub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…</m:t>
                    </m:r>
                  </m:oMath>
                </a14:m>
                <a:endParaRPr lang="en-US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Example: calculate the total resistance and the current in this circuit: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𝑇𝑜𝑡𝑎𝑙</m:t>
                            </m:r>
                          </m:sub>
                          <m:sup/>
                        </m:sSub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To find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  <m:sup/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𝑢𝑠𝑒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10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10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000" b="1" dirty="0"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Ω</m:t>
                    </m:r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3B2379-B05E-39F0-0A76-39FEF70BD9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711" t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1820122A-2F8B-8C30-56FC-E41A5117F4CB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CBA8E-73C6-FBCE-F0ED-E003761BE28E}"/>
              </a:ext>
            </a:extLst>
          </p:cNvPr>
          <p:cNvSpPr txBox="1"/>
          <p:nvPr/>
        </p:nvSpPr>
        <p:spPr>
          <a:xfrm>
            <a:off x="1025912" y="5798634"/>
            <a:ext cx="10327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The more the resistances are in parallel, the less the equivalent resistance.</a:t>
            </a:r>
          </a:p>
          <a:p>
            <a:endParaRPr lang="en-US" dirty="0"/>
          </a:p>
          <a:p>
            <a:r>
              <a:rPr lang="en-US" dirty="0"/>
              <a:t>Don’t forget to flip 1/</a:t>
            </a:r>
            <a:r>
              <a:rPr lang="en-US" dirty="0" err="1"/>
              <a:t>Rtotal</a:t>
            </a:r>
            <a:r>
              <a:rPr lang="en-US" dirty="0"/>
              <a:t> to get the total resistance.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1827A8-9BAF-E9A0-895C-2D088696AC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836"/>
          <a:stretch/>
        </p:blipFill>
        <p:spPr>
          <a:xfrm>
            <a:off x="9320561" y="1818579"/>
            <a:ext cx="2568499" cy="2838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peech Bubble: Oval 9">
                <a:extLst>
                  <a:ext uri="{FF2B5EF4-FFF2-40B4-BE49-F238E27FC236}">
                    <a16:creationId xmlns:a16="http://schemas.microsoft.com/office/drawing/2014/main" id="{E96D4904-FCAC-7710-A25B-92AD773AEA8F}"/>
                  </a:ext>
                </a:extLst>
              </p:cNvPr>
              <p:cNvSpPr/>
              <p:nvPr/>
            </p:nvSpPr>
            <p:spPr>
              <a:xfrm>
                <a:off x="5797703" y="3687773"/>
                <a:ext cx="2568499" cy="1304692"/>
              </a:xfrm>
              <a:prstGeom prst="wedgeEllipseCallout">
                <a:avLst>
                  <a:gd name="adj1" fmla="val -92469"/>
                  <a:gd name="adj2" fmla="val -34082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</a:rPr>
                  <a:t>This is</a:t>
                </a:r>
                <a:r>
                  <a:rPr lang="en-US" sz="1800" dirty="0"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𝑅𝑡𝑜𝑡𝑎𝑙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206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br>
                  <a:rPr lang="en-US" b="1" dirty="0">
                    <a:solidFill>
                      <a:srgbClr val="FF0000"/>
                    </a:solidFill>
                  </a:rPr>
                </a:br>
                <a:r>
                  <a:rPr lang="en-US" b="1" dirty="0">
                    <a:solidFill>
                      <a:srgbClr val="FF0000"/>
                    </a:solidFill>
                  </a:rPr>
                  <a:t>not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Rtotal</a:t>
                </a:r>
                <a:r>
                  <a:rPr lang="en-US" b="1" dirty="0">
                    <a:solidFill>
                      <a:srgbClr val="FF0000"/>
                    </a:solidFill>
                  </a:rPr>
                  <a:t> !</a:t>
                </a:r>
              </a:p>
            </p:txBody>
          </p:sp>
        </mc:Choice>
        <mc:Fallback xmlns="">
          <p:sp>
            <p:nvSpPr>
              <p:cNvPr id="10" name="Speech Bubble: Oval 9">
                <a:extLst>
                  <a:ext uri="{FF2B5EF4-FFF2-40B4-BE49-F238E27FC236}">
                    <a16:creationId xmlns:a16="http://schemas.microsoft.com/office/drawing/2014/main" id="{E96D4904-FCAC-7710-A25B-92AD773AE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703" y="3687773"/>
                <a:ext cx="2568499" cy="1304692"/>
              </a:xfrm>
              <a:prstGeom prst="wedgeEllipseCallout">
                <a:avLst>
                  <a:gd name="adj1" fmla="val -92469"/>
                  <a:gd name="adj2" fmla="val -34082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9C4A3FD8-098C-0275-1F4D-ECDD55CE30C6}"/>
              </a:ext>
            </a:extLst>
          </p:cNvPr>
          <p:cNvSpPr/>
          <p:nvPr/>
        </p:nvSpPr>
        <p:spPr>
          <a:xfrm>
            <a:off x="7701774" y="4449337"/>
            <a:ext cx="713678" cy="5431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DBC279-C629-E6F2-88DD-1A8043672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BCF41E-6ED7-61F7-7C2A-FA8B37E16BEE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EEC54-B222-D66D-4846-D2E60A492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Calculating for resistance in Parallel 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To find the total (equivalent) resistance of two resistor in parallel: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Exercise: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calculate the total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current in the following circuit, then find the P.D across each resistor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34E64C-0F3E-6FF9-CECC-2C595043D105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4" descr="Resistors in Parallel and Series — Isaac Physics">
            <a:extLst>
              <a:ext uri="{FF2B5EF4-FFF2-40B4-BE49-F238E27FC236}">
                <a16:creationId xmlns:a16="http://schemas.microsoft.com/office/drawing/2014/main" id="{6674B047-B315-C409-57D1-B10B124E91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1C6AD4-98D1-24F5-6363-5DAC04CAB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286" y="2476124"/>
            <a:ext cx="2890954" cy="25295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0BB5633-DE71-11D5-AED8-BF2ECA18A99C}"/>
              </a:ext>
            </a:extLst>
          </p:cNvPr>
          <p:cNvSpPr txBox="1"/>
          <p:nvPr/>
        </p:nvSpPr>
        <p:spPr>
          <a:xfrm>
            <a:off x="209083" y="5811689"/>
            <a:ext cx="10327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When given Parallel + Series circuits, always try to combine the parallel resistors first as possible.</a:t>
            </a:r>
          </a:p>
          <a:p>
            <a:r>
              <a:rPr lang="en-US" dirty="0"/>
              <a:t>          The P.D across parallel resistors is the same (since it can be combined as 1 resistor) </a:t>
            </a:r>
          </a:p>
        </p:txBody>
      </p:sp>
    </p:spTree>
    <p:extLst>
      <p:ext uri="{BB962C8B-B14F-4D97-AF65-F5344CB8AC3E}">
        <p14:creationId xmlns:p14="http://schemas.microsoft.com/office/powerpoint/2010/main" val="87916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8E1F7-9312-4378-BB57-B52ADF131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C4684E-9251-3D05-5E6A-B45246A47AB1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D44F9-CF72-06E1-A6DB-B060C4E6D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Calculating for resistance in Parallel 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To find the total (equivalent) resistance of two resistor in parallel: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Exercise: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calculate the total current in the following circuit, then find the P.D across each resistor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786587-1BE1-B33C-16B7-225392CF52EE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utoShape 4" descr="Resistors in Parallel and Series — Isaac Physics">
            <a:extLst>
              <a:ext uri="{FF2B5EF4-FFF2-40B4-BE49-F238E27FC236}">
                <a16:creationId xmlns:a16="http://schemas.microsoft.com/office/drawing/2014/main" id="{FF08675B-62DA-B354-F0D2-D774E5106C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C68831E-F1CC-7A61-7BA8-976B8845A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286" y="2476124"/>
            <a:ext cx="2890954" cy="25295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3706617-FC5B-CC84-B656-2B50487AEC14}"/>
              </a:ext>
            </a:extLst>
          </p:cNvPr>
          <p:cNvSpPr txBox="1"/>
          <p:nvPr/>
        </p:nvSpPr>
        <p:spPr>
          <a:xfrm>
            <a:off x="209083" y="6367780"/>
            <a:ext cx="1032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When given Parallel + Series circuits, always try to combine the parallel resistors first as possible </a:t>
            </a:r>
          </a:p>
        </p:txBody>
      </p:sp>
    </p:spTree>
    <p:extLst>
      <p:ext uri="{BB962C8B-B14F-4D97-AF65-F5344CB8AC3E}">
        <p14:creationId xmlns:p14="http://schemas.microsoft.com/office/powerpoint/2010/main" val="3501321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DB744-F493-413B-9052-3A7F6F6E4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C9B3E14-043E-9B6C-9E8E-4491794A5931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BEE98-9896-E60F-44B6-4D19955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Calculating for resistance in Parallel 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To find the total (equivalent) resistance of two resistor in parallel: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Exercise: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calculate the total current in the following circuit, then find the P.D across each resistor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2320F8-78B7-4ED2-3394-DBF68685F6FF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utoShape 4" descr="Resistors in Parallel and Series — Isaac Physics">
            <a:extLst>
              <a:ext uri="{FF2B5EF4-FFF2-40B4-BE49-F238E27FC236}">
                <a16:creationId xmlns:a16="http://schemas.microsoft.com/office/drawing/2014/main" id="{421A2C75-CA94-0B61-CCFF-547211BCC7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49A24F2-1CD0-7684-C8E2-C86212DD9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286" y="2476124"/>
            <a:ext cx="2890954" cy="25295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FF1F63B-744E-A3AA-5A76-D9DA33B7AC4C}"/>
              </a:ext>
            </a:extLst>
          </p:cNvPr>
          <p:cNvSpPr txBox="1"/>
          <p:nvPr/>
        </p:nvSpPr>
        <p:spPr>
          <a:xfrm>
            <a:off x="209083" y="6367780"/>
            <a:ext cx="1032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When given Parallel + Series circuits, always try to combine the parallel resistors first as possible </a:t>
            </a:r>
          </a:p>
        </p:txBody>
      </p:sp>
    </p:spTree>
    <p:extLst>
      <p:ext uri="{BB962C8B-B14F-4D97-AF65-F5344CB8AC3E}">
        <p14:creationId xmlns:p14="http://schemas.microsoft.com/office/powerpoint/2010/main" val="1409135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9276A-1FA8-AC75-CCB3-F6CF420BE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17EFD4-8991-5DEB-CB20-E8C499BE7CAB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38E922-A743-E663-20E1-6E5FB2E402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sz="24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Power in an electrical circuit:</a:t>
                </a:r>
              </a:p>
              <a:p>
                <a:endParaRPr lang="en-US" sz="2400" b="1" dirty="0">
                  <a:solidFill>
                    <a:srgbClr val="00B0F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𝑉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𝐼</m:t>
                    </m:r>
                  </m:oMath>
                </a14:m>
                <a:endParaRPr lang="en-US" sz="3200" b="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ctr"/>
                <a:endParaRPr lang="en-US" sz="32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ctr"/>
                <a:endParaRPr lang="en-US" sz="32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38E922-A743-E663-20E1-6E5FB2E402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711" t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5F1598C6-0C52-1558-D9AE-03CDCCBA384B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utoShape 4" descr="Resistors in Parallel and Series — Isaac Physics">
            <a:extLst>
              <a:ext uri="{FF2B5EF4-FFF2-40B4-BE49-F238E27FC236}">
                <a16:creationId xmlns:a16="http://schemas.microsoft.com/office/drawing/2014/main" id="{BAF85BC0-EFDA-DA89-D083-3E805BA11A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9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F6FB9-2483-C4BE-95D5-E3EEE2313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8D52BC-5902-6672-816F-3ECE9D0056C7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8DDDFB-D979-79C2-B603-8EABE8815C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EMF (voltage) drives the current around the circuit</a:t>
                </a:r>
              </a:p>
              <a:p>
                <a:endParaRPr lang="en-US" sz="2400" baseline="30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Ohm’s law:	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𝑽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In electrical circuits: </a:t>
                </a:r>
                <a:r>
                  <a:rPr lang="en-US" sz="2400" b="1" dirty="0">
                    <a:solidFill>
                      <a:srgbClr val="00B0F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electrons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travel from – to </a:t>
                </a:r>
                <a:r>
                  <a:rPr lang="en-US" sz="2400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+</a:t>
                </a:r>
              </a:p>
              <a:p>
                <a:r>
                  <a:rPr lang="en-US" sz="24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Conventional current 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however, travels from  </a:t>
                </a:r>
                <a:r>
                  <a:rPr lang="en-US" sz="2400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+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to -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8DDDFB-D979-79C2-B603-8EABE8815C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929" t="-3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llout: Line 4">
            <a:extLst>
              <a:ext uri="{FF2B5EF4-FFF2-40B4-BE49-F238E27FC236}">
                <a16:creationId xmlns:a16="http://schemas.microsoft.com/office/drawing/2014/main" id="{DAA94EDC-1929-9CF7-4625-32931B5B26D8}"/>
              </a:ext>
            </a:extLst>
          </p:cNvPr>
          <p:cNvSpPr/>
          <p:nvPr/>
        </p:nvSpPr>
        <p:spPr>
          <a:xfrm>
            <a:off x="3555379" y="2000020"/>
            <a:ext cx="1784195" cy="301083"/>
          </a:xfrm>
          <a:prstGeom prst="borderCallout1">
            <a:avLst>
              <a:gd name="adj1" fmla="val 63195"/>
              <a:gd name="adj2" fmla="val -833"/>
              <a:gd name="adj3" fmla="val -88639"/>
              <a:gd name="adj4" fmla="val -895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Current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7E338F46-355B-E521-0BCC-B2E195A07E2E}"/>
              </a:ext>
            </a:extLst>
          </p:cNvPr>
          <p:cNvSpPr/>
          <p:nvPr/>
        </p:nvSpPr>
        <p:spPr>
          <a:xfrm>
            <a:off x="4447477" y="971948"/>
            <a:ext cx="1784195" cy="301083"/>
          </a:xfrm>
          <a:prstGeom prst="borderCallout1">
            <a:avLst>
              <a:gd name="adj1" fmla="val 33565"/>
              <a:gd name="adj2" fmla="val 417"/>
              <a:gd name="adj3" fmla="val 133584"/>
              <a:gd name="adj4" fmla="val -2083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Resistance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BDD4431F-D2E1-D5A2-6FF5-748A151490EA}"/>
              </a:ext>
            </a:extLst>
          </p:cNvPr>
          <p:cNvSpPr/>
          <p:nvPr/>
        </p:nvSpPr>
        <p:spPr>
          <a:xfrm>
            <a:off x="838199" y="2150561"/>
            <a:ext cx="1784195" cy="301083"/>
          </a:xfrm>
          <a:prstGeom prst="borderCallout1">
            <a:avLst>
              <a:gd name="adj1" fmla="val 52084"/>
              <a:gd name="adj2" fmla="val 99792"/>
              <a:gd name="adj3" fmla="val -103454"/>
              <a:gd name="adj4" fmla="val 10479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Voltage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4E96C4-8D2A-4AD7-6E6F-2727BE14F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834" y="3592958"/>
            <a:ext cx="5701408" cy="25802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862BE6-6DBD-9637-46F5-F2E53F8BED67}"/>
              </a:ext>
            </a:extLst>
          </p:cNvPr>
          <p:cNvSpPr txBox="1"/>
          <p:nvPr/>
        </p:nvSpPr>
        <p:spPr>
          <a:xfrm>
            <a:off x="702527" y="6173222"/>
            <a:ext cx="11285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Electrical current prefers to follow the path of least resistance. Ammeters are conductors of current (low resistance)</a:t>
            </a:r>
          </a:p>
        </p:txBody>
      </p:sp>
    </p:spTree>
    <p:extLst>
      <p:ext uri="{BB962C8B-B14F-4D97-AF65-F5344CB8AC3E}">
        <p14:creationId xmlns:p14="http://schemas.microsoft.com/office/powerpoint/2010/main" val="110382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8929E-AAE3-5063-C729-B096161B6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AB6D-9ACC-F5B7-F9C9-B1D55BBC564C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20C34-0250-CB93-A22E-1A5063854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421A42-D6E5-965C-7622-5FF9CD1DACCE}"/>
              </a:ext>
            </a:extLst>
          </p:cNvPr>
          <p:cNvSpPr txBox="1"/>
          <p:nvPr/>
        </p:nvSpPr>
        <p:spPr>
          <a:xfrm>
            <a:off x="204440" y="4127539"/>
            <a:ext cx="11783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current is the same throughout the circuit if its connected in series,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there’s only one path for the current to flow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23141E-88C4-48A7-D0A6-0C8FAA565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200" y="1136983"/>
            <a:ext cx="49720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8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E6C83-BDD6-43E8-E605-74CBB1873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0ADBF6-AB68-1189-543A-8965389E9F6D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415A0-97CD-41FF-0D92-3875B795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95E8E5-7DC0-B0B6-ABF9-097732CC2FEB}"/>
              </a:ext>
            </a:extLst>
          </p:cNvPr>
          <p:cNvSpPr txBox="1"/>
          <p:nvPr/>
        </p:nvSpPr>
        <p:spPr>
          <a:xfrm>
            <a:off x="276459" y="4239329"/>
            <a:ext cx="11634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the circuit is in parallel, the current splits in two paths (or more), the current flows more in the path of least resistance.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total current is conserved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B26684-8CB3-2BD0-B623-DFDB2DE31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275" y="480443"/>
            <a:ext cx="773430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9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53CEC-1BCE-487F-77B6-C602FBA67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D0BFF0-56B5-CC00-4D35-AC91B5B8AD00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7B2C6-A454-8B05-C14C-FE6C63A2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Voltmeters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1BBFCB-DE07-454F-9902-49C2C56EB30C}"/>
              </a:ext>
            </a:extLst>
          </p:cNvPr>
          <p:cNvSpPr txBox="1"/>
          <p:nvPr/>
        </p:nvSpPr>
        <p:spPr>
          <a:xfrm>
            <a:off x="276459" y="4239329"/>
            <a:ext cx="116344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Voltmeters have very high resistance (ideally near infinite) , they do not conduct current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Voltmeters can be connected across a battery or cell to find EMF (Electro</a:t>
            </a:r>
            <a:r>
              <a:rPr lang="en-US" sz="2000" b="1" dirty="0"/>
              <a:t>m</a:t>
            </a:r>
            <a:r>
              <a:rPr lang="en-US" sz="2000" dirty="0"/>
              <a:t>otive Force), or </a:t>
            </a:r>
            <a:br>
              <a:rPr lang="en-US" sz="2000" dirty="0"/>
            </a:br>
            <a:r>
              <a:rPr lang="en-US" sz="2000" dirty="0"/>
              <a:t>across a component to find the potential difference (P.D)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total voltage is conserved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DDCBE8-E17F-5AD0-DFF1-E80418513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479" y="1603008"/>
            <a:ext cx="6238875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2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5C110-DA85-F70D-918B-DD6AECF17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F72181-FC59-AC68-575D-A3FFD0CFF3AD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96459-6849-0919-A267-97BB063E5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Voltmeters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852086-F1FC-ED13-D84B-8FF03CC1DB6F}"/>
              </a:ext>
            </a:extLst>
          </p:cNvPr>
          <p:cNvSpPr txBox="1"/>
          <p:nvPr/>
        </p:nvSpPr>
        <p:spPr>
          <a:xfrm>
            <a:off x="353122" y="6181021"/>
            <a:ext cx="11634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Batteries are made of cells in series to increase the EMF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When resistors are used, the total voltage is conserved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DE1AB6-8CE6-EFAF-3B1D-B72CEE550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40" y="1060614"/>
            <a:ext cx="8229600" cy="14763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3ECE75-E82C-B16A-F617-5DCB6B829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473" y="2819254"/>
            <a:ext cx="7746380" cy="30035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60F3B5-C123-9E53-1548-FFB979A048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8633" y="2686781"/>
            <a:ext cx="2193073" cy="21132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3C8479-B99D-D6EE-6586-68991ACE1B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58336" y="369332"/>
            <a:ext cx="1524424" cy="203518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AF8912D-7E91-AEB4-4643-E3DBC085DC9C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3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2041E-3B8F-29C6-A125-D6E982D05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116FA7-19F4-83C2-5E74-D338ABEFE9EE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432209-3577-3811-FC50-EF3916F9EF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Calculating for resistors in series:</a:t>
                </a:r>
              </a:p>
              <a:p>
                <a:endParaRPr lang="en-US" sz="2400" b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total resistance of resistors in series adds up,</a:t>
                </a:r>
                <a:b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</m:sSub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𝑉𝑜𝑙𝑡𝑎𝑔𝑒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𝑇𝑜𝑡𝑎𝑙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current is the same in any part of the circuit with resistor in series</a:t>
                </a: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432209-3577-3811-FC50-EF3916F9EF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711" t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89CC6E06-5696-E9C5-B6D9-6A19E0BF82D5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61D5996-3EBB-FC4B-4B42-AFB3542C2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7190" y="1392343"/>
            <a:ext cx="2641333" cy="18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05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402401-9956-5100-DB66-18FCB9B65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92C642-841D-1688-C2AE-19339F30C8E5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1C123-3DF7-490A-AB9A-0651DB5B35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Calculating for (P.D) Voltage with resistors in series:</a:t>
                </a:r>
              </a:p>
              <a:p>
                <a:endParaRPr lang="en-US" sz="2400" b="1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total P.D  is conserved in a circuit, it is only</a:t>
                </a:r>
                <a:b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divided across the resistors</a:t>
                </a: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Using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</m:sSub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𝑉𝑜𝑙𝑡𝑎𝑔𝑒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𝑇𝑜𝑡𝑎𝑙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We can then find the P.D across any resistor.</a:t>
                </a: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Example:	</a:t>
                </a: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the P.D across each of the shown resistors</a:t>
                </a:r>
              </a:p>
              <a:p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Answer)	</a:t>
                </a:r>
                <a:r>
                  <a:rPr lang="en-US" sz="2000" dirty="0"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𝑉𝑜𝑙𝑡𝑎𝑔𝑒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</m:sSub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𝐶𝑢𝑟𝑟𝑒𝑛𝑡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𝑇𝑜𝑡𝑎𝑙</m:t>
                        </m:r>
                      </m:sub>
                    </m:sSub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x Resistance   </a:t>
                </a: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2000" b="1" dirty="0">
                    <a:latin typeface="Cambria" panose="02040503050406030204" pitchFamily="18" charset="0"/>
                    <a:ea typeface="Cambria" panose="02040503050406030204" pitchFamily="18" charset="0"/>
                    <a:sym typeface="Wingdings" panose="05000000000000000000" pitchFamily="2" charset="2"/>
                  </a:rPr>
                  <a:t>	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sym typeface="Wingdings" panose="05000000000000000000" pitchFamily="2" charset="2"/>
                          </a:rPr>
                          <m:t>𝑽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sym typeface="Wingdings" panose="05000000000000000000" pitchFamily="2" charset="2"/>
                          </a:rPr>
                          <m:t>𝑹</m:t>
                        </m:r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sym typeface="Wingdings" panose="05000000000000000000" pitchFamily="2" charset="2"/>
                          </a:rPr>
                          <m:t>𝟐𝟎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sym typeface="Wingdings" panose="05000000000000000000" pitchFamily="2" charset="2"/>
                          </a:rPr>
                          <m:t>𝟓</m:t>
                        </m:r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𝟒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𝑨</m:t>
                    </m:r>
                  </m:oMath>
                </a14:m>
                <a:endParaRPr lang="en-US" sz="1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sz="1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18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Voltage across 3</a:t>
                </a:r>
                <a:r>
                  <a:rPr lang="el-GR" sz="1800" b="1" dirty="0">
                    <a:ea typeface="Cambria" panose="02040503050406030204" pitchFamily="18" charset="0"/>
                    <a:sym typeface="Wingdings" panose="05000000000000000000" pitchFamily="2" charset="2"/>
                  </a:rPr>
                  <a:t> Ω</a:t>
                </a:r>
                <a:r>
                  <a:rPr lang="en-US" sz="18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resistor =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𝑽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𝑰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𝒙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𝑹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→  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𝑽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𝟒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∗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𝟑</m:t>
                    </m:r>
                    <m:r>
                      <m:rPr>
                        <m:nor/>
                      </m:rPr>
                      <a:rPr lang="el-GR" sz="1800" b="1" dirty="0">
                        <a:ea typeface="Cambria" panose="02040503050406030204" pitchFamily="18" charset="0"/>
                        <a:sym typeface="Wingdings" panose="05000000000000000000" pitchFamily="2" charset="2"/>
                      </a:rPr>
                      <m:t>Ω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𝟏𝟐</m:t>
                    </m:r>
                    <m:r>
                      <a:rPr lang="en-US" sz="1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𝑽</m:t>
                    </m:r>
                  </m:oMath>
                </a14:m>
                <a:endParaRPr lang="en-US" sz="1800" b="1" i="1" dirty="0">
                  <a:solidFill>
                    <a:srgbClr val="7030A0"/>
                  </a:solidFill>
                  <a:latin typeface="Cambria Math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1800" b="1" dirty="0">
                  <a:ea typeface="Cambria" panose="02040503050406030204" pitchFamily="18" charset="0"/>
                </a:endParaRPr>
              </a:p>
              <a:p>
                <a:pPr lvl="1"/>
                <a:r>
                  <a:rPr lang="en-US" sz="1800" b="1" dirty="0">
                    <a:ea typeface="Cambria" panose="02040503050406030204" pitchFamily="18" charset="0"/>
                  </a:rPr>
                  <a:t>Voltage across  2</a:t>
                </a:r>
                <a:r>
                  <a:rPr lang="el-GR" sz="1800" b="1" dirty="0">
                    <a:ea typeface="Cambria" panose="02040503050406030204" pitchFamily="18" charset="0"/>
                    <a:sym typeface="Wingdings" panose="05000000000000000000" pitchFamily="2" charset="2"/>
                  </a:rPr>
                  <a:t> Ω</a:t>
                </a:r>
                <a:r>
                  <a:rPr lang="en-US" sz="1800" b="1" dirty="0">
                    <a:ea typeface="Cambria" panose="02040503050406030204" pitchFamily="18" charset="0"/>
                  </a:rPr>
                  <a:t> resistor = V = I x R </a:t>
                </a:r>
                <a:r>
                  <a:rPr lang="en-US" sz="1800" b="1" dirty="0">
                    <a:ea typeface="Cambria" panose="02040503050406030204" pitchFamily="18" charset="0"/>
                    <a:sym typeface="Wingdings" panose="05000000000000000000" pitchFamily="2" charset="2"/>
                  </a:rPr>
                  <a:t> V = 4 A x 2</a:t>
                </a:r>
                <a:r>
                  <a:rPr lang="el-GR" sz="1800" b="1" dirty="0">
                    <a:ea typeface="Cambria" panose="02040503050406030204" pitchFamily="18" charset="0"/>
                    <a:sym typeface="Wingdings" panose="05000000000000000000" pitchFamily="2" charset="2"/>
                  </a:rPr>
                  <a:t>Ω</a:t>
                </a:r>
                <a:r>
                  <a:rPr lang="en-US" sz="1800" b="1" dirty="0">
                    <a:ea typeface="Cambria" panose="02040503050406030204" pitchFamily="18" charset="0"/>
                    <a:sym typeface="Wingdings" panose="05000000000000000000" pitchFamily="2" charset="2"/>
                  </a:rPr>
                  <a:t>  = </a:t>
                </a:r>
                <a:r>
                  <a:rPr lang="en-US" sz="1800" b="1" dirty="0">
                    <a:solidFill>
                      <a:srgbClr val="7030A0"/>
                    </a:solidFill>
                    <a:ea typeface="Cambria" panose="02040503050406030204" pitchFamily="18" charset="0"/>
                    <a:sym typeface="Wingdings" panose="05000000000000000000" pitchFamily="2" charset="2"/>
                  </a:rPr>
                  <a:t>8 V</a:t>
                </a:r>
                <a:r>
                  <a:rPr lang="en-US" sz="1800" b="1" dirty="0">
                    <a:ea typeface="Cambria" panose="02040503050406030204" pitchFamily="18" charset="0"/>
                    <a:sym typeface="Wingdings" panose="05000000000000000000" pitchFamily="2" charset="2"/>
                  </a:rPr>
                  <a:t> </a:t>
                </a:r>
              </a:p>
              <a:p>
                <a:pPr marL="457200" lvl="1" indent="0">
                  <a:buNone/>
                </a:pPr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1C123-3DF7-490A-AB9A-0651DB5B35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711" t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17EC5197-C877-B593-72E3-EFF0595BA04B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C04EB8-4DF1-27FF-4266-50DE82C455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4138" y="1200768"/>
            <a:ext cx="2954318" cy="20528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DC196D-0BB6-AD27-0D5D-223B2995ACF3}"/>
              </a:ext>
            </a:extLst>
          </p:cNvPr>
          <p:cNvSpPr txBox="1"/>
          <p:nvPr/>
        </p:nvSpPr>
        <p:spPr>
          <a:xfrm>
            <a:off x="1025912" y="5798634"/>
            <a:ext cx="10327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Hint: The idea here is to find the total resistance, the total voltage, and total current, then use Ohm’s law for individual resistors.</a:t>
            </a:r>
          </a:p>
        </p:txBody>
      </p:sp>
    </p:spTree>
    <p:extLst>
      <p:ext uri="{BB962C8B-B14F-4D97-AF65-F5344CB8AC3E}">
        <p14:creationId xmlns:p14="http://schemas.microsoft.com/office/powerpoint/2010/main" val="188136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16529B-7177-F085-C3FB-8230C1B37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EC6384-77A7-C2BA-C860-0EDF7785E90C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4B.1 series and parallel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A7796-59D4-3DD2-32E8-B630D1634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Calculating for (P.D) Voltage with resistors in series: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Example: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calculate the P.D. across each of these resistors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041FBF-80D1-DA9F-00E7-F03626589629}"/>
              </a:ext>
            </a:extLst>
          </p:cNvPr>
          <p:cNvSpPr/>
          <p:nvPr/>
        </p:nvSpPr>
        <p:spPr>
          <a:xfrm>
            <a:off x="5055218" y="2819254"/>
            <a:ext cx="635620" cy="210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CA3F3B-E018-1FDF-6CE0-AC9094F3AA2D}"/>
              </a:ext>
            </a:extLst>
          </p:cNvPr>
          <p:cNvSpPr txBox="1"/>
          <p:nvPr/>
        </p:nvSpPr>
        <p:spPr>
          <a:xfrm>
            <a:off x="1025912" y="5798634"/>
            <a:ext cx="10327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Hint: </a:t>
            </a:r>
            <a:r>
              <a:rPr lang="en-US" dirty="0"/>
              <a:t>The idea here is to find the total resistance, then total voltage and total current, then use Ohm’s law for individual resistors.</a:t>
            </a:r>
          </a:p>
        </p:txBody>
      </p:sp>
      <p:pic>
        <p:nvPicPr>
          <p:cNvPr id="1026" name="Picture 2" descr="seo images">
            <a:extLst>
              <a:ext uri="{FF2B5EF4-FFF2-40B4-BE49-F238E27FC236}">
                <a16:creationId xmlns:a16="http://schemas.microsoft.com/office/drawing/2014/main" id="{D6E73BB9-AAB8-53E0-0E4A-836269E9B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1552429"/>
            <a:ext cx="382905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65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1282</Words>
  <Application>Microsoft Office PowerPoint</Application>
  <PresentationFormat>Widescreen</PresentationFormat>
  <Paragraphs>170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 table</dc:title>
  <dc:creator>Ahmed</dc:creator>
  <cp:lastModifiedBy>Ahmed</cp:lastModifiedBy>
  <cp:revision>702</cp:revision>
  <dcterms:created xsi:type="dcterms:W3CDTF">2024-01-01T09:04:33Z</dcterms:created>
  <dcterms:modified xsi:type="dcterms:W3CDTF">2024-03-02T20:33:29Z</dcterms:modified>
</cp:coreProperties>
</file>