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6" r:id="rId4"/>
    <p:sldId id="263" r:id="rId5"/>
    <p:sldId id="265" r:id="rId6"/>
    <p:sldId id="267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145" autoAdjust="0"/>
  </p:normalViewPr>
  <p:slideViewPr>
    <p:cSldViewPr snapToGrid="0">
      <p:cViewPr varScale="1">
        <p:scale>
          <a:sx n="69" d="100"/>
          <a:sy n="69" d="100"/>
        </p:scale>
        <p:origin x="11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EA6FC-4D7E-4072-BAD5-39A8236F81AC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5759-A1A2-437D-8EC7-6F72847A2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best gap is the same size as the wavelength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56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43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46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76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74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7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https://www.physicsandmathstutor.com/pdf-pages/?pdf=https%3A%2F%2Fpmt.physicsandmathstutor.com%2Fdownload%2FPhysics%2FA-level%2FTopic-Qs%2FEdexcel%2F05-Waves-and-Particle-Nature-of-Light%2FSet-N%2FInterference%2520and%2520Diffraction.pdf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4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best gap is the same size as the wavelength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0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best gap is the same size as the wavelength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4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best gap is the same size as the wavelength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39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best gap is the same size as the wavelength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1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Factors affecting diffraction in a diffraction grating:  wavelength (m) , slit spacing in the diffraction grating , which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27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20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48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https://phet.colorado.edu/sims/html/wave-interference/latest/wave-interference_all.html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C5759-A1A2-437D-8EC7-6F72847A23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1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12F80-2C67-9210-4942-1BF731F6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4B75-BF4B-957C-8661-5070D2C8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043-64EF-ECDA-F401-97C04E3D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33596-CE38-8D71-7A52-73FEC0668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9510A-5974-94B8-1E20-44ECF4BD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50335-73F6-6E60-4086-78AB1D32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E778DD-460A-061C-A11E-C686AC17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A3291-4405-D313-0BCF-B4DA44F1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502C-1BF9-6DE0-71A3-140E46DF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37895-741E-0121-D67A-AA734CFC2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D2CE4-7F5A-97CB-5BD0-5F822F59D4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A7D2-582A-577E-B18C-C9294B5C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61C-87F7-CC07-01E5-D2DE8175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1A18-ACFD-EF5E-9B96-E93012AA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2EBD8-8E94-A454-BFB0-4D0C43BC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3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CAEA-7587-F0EA-5D43-E51B8FA89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B7E7-E1A3-1FED-3235-C8AF03ECF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99DDC-A2A9-A602-6C2F-5A8679393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8BC0-6545-FAD1-29FD-32D31082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13621-2B15-014B-CD7E-BDE6779A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72866-0C59-683F-7127-0DD281AC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72EA4-3782-C210-CA41-324BD549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9EBE5-2B28-018F-C7FC-85B4471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9CE61-8F5F-DC23-2D3C-B857AAD22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5966-6FDE-2649-D941-21C0C72C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3B88-8D5F-B91C-8467-F4E2328E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3054-0C59-5E81-BF7F-2620FB5E5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386F64-B23A-14CF-4FB3-7B42D6420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B7BB8-3976-6222-3DE9-14F07CF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BE21C-B7B4-3961-8986-E77A5F21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4B890-FB14-51FE-56D0-A9CDAC3C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4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0849-EC4B-E45A-B712-1418F345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278B4-E8DC-BBAE-DAD6-D45A43C6F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D6F66-6942-65B5-C7BF-822AD9026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BF66-681D-F397-88AF-0B50F0321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D292-5EE9-B6A4-218D-8606D0FE7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5B3659-04E2-5853-FE37-84089FE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2B7DF6-4BB0-C3D3-3F4F-077B5C05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12C03-9B9D-9784-ADE1-F5E087F5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C60A-1242-232C-D6E4-708451B5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DEF0A-0494-E58C-41E0-56FEC21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A7D77-B0EF-E72F-C4A3-B5012897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4919E-CAF1-0C11-200C-ECFA7008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E2FB3C-E5E9-0F53-2EE3-968460B8E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F6D2D-A57B-90FD-AF3B-352D14A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E5623-8D0E-F3F0-8AEE-27504955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158C-9DD7-CA4F-DF20-66B73F69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F642-621B-6B3B-A3AE-4A962ED5D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C944-C946-3CEF-9B38-3246A56D9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B9264-14F6-0495-8077-FB2C3B70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E1382-11BB-C114-3D6E-9CE95EA0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4613-E6FF-3B7B-8FBD-BADE7ADBB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E76BE-4E26-2A33-6CB9-66084935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A7038-3CD8-80FD-386A-960218C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85B54-08DC-F0B5-D94A-90E93410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6601D-35E8-5BB5-7CBD-651B11F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08564-25AD-DE7B-7F21-A9E685113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70E5-E84D-B2C3-2858-F6B8ED8D6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364C3-C011-1D2F-5CAA-173CE8E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64B72-EC7C-0E3D-341A-E04CB30B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9DCD1-5264-069E-FCCC-BEA559AD6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8647-96B4-46C5-8B78-8B358D64764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BDA19-BFC5-5F6E-298D-D6EDA45325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9B0A0-76A8-196E-0D72-5B8A85C58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3A55-9210-48F4-9383-4F694D532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Wave diffraction:</a:t>
            </a:r>
            <a:r>
              <a:rPr lang="en-US" dirty="0"/>
              <a:t> the spreading of the wave as it passes an opening or a gap.</a:t>
            </a:r>
          </a:p>
          <a:p>
            <a:r>
              <a:rPr lang="en-US" dirty="0"/>
              <a:t>Diffraction changes the direction of the wave (light)</a:t>
            </a:r>
          </a:p>
          <a:p>
            <a:r>
              <a:rPr lang="en-US" dirty="0"/>
              <a:t>For diffraction to happen, the size of the gap must be nearly equal or smaller to the wavelength.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836F86-C0A9-9380-6D80-A53577CFDE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84"/>
          <a:stretch/>
        </p:blipFill>
        <p:spPr>
          <a:xfrm>
            <a:off x="723900" y="4505093"/>
            <a:ext cx="5372100" cy="11169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31EE75-0319-5B3E-9E3E-A3761842B0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3059" y="3994878"/>
            <a:ext cx="2857500" cy="21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5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grating with 1000 lines per millimeter is illuminated by monochromatic light of wavelength 500 nanometers. What is the angle of the </a:t>
            </a:r>
            <a:r>
              <a:rPr lang="en-US" b="1" dirty="0"/>
              <a:t>second</a:t>
            </a:r>
            <a:r>
              <a:rPr lang="en-US" dirty="0"/>
              <a:t>-order diffraction?</a:t>
            </a:r>
          </a:p>
          <a:p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68ABFB-C869-CCB4-7706-55853C2EE67F}"/>
              </a:ext>
            </a:extLst>
          </p:cNvPr>
          <p:cNvSpPr txBox="1"/>
          <p:nvPr/>
        </p:nvSpPr>
        <p:spPr>
          <a:xfrm>
            <a:off x="0" y="3082641"/>
            <a:ext cx="89962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λ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sin</a:t>
            </a:r>
            <a:r>
              <a:rPr lang="el-GR" sz="24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ϴ</a:t>
            </a:r>
            <a:endParaRPr lang="en-US" sz="2400" b="1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7030A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39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grating with 1000 lines per millimeter is illuminated by monochromatic light of wavelength 500 nanometers. What is the angle of the </a:t>
            </a:r>
            <a:r>
              <a:rPr lang="en-US" b="1" dirty="0"/>
              <a:t>second</a:t>
            </a:r>
            <a:r>
              <a:rPr lang="en-US" dirty="0"/>
              <a:t>-order diffraction?</a:t>
            </a:r>
          </a:p>
          <a:p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/>
              <p:nvPr/>
            </p:nvSpPr>
            <p:spPr>
              <a:xfrm>
                <a:off x="0" y="3082641"/>
                <a:ext cx="8996246" cy="33636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:r>
                  <a:rPr lang="en-US" sz="24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:r>
                  <a:rPr lang="en-US" sz="24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sin</a:t>
                </a:r>
                <a:r>
                  <a:rPr lang="el-GR" sz="2400" b="1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endParaRPr lang="en-US" sz="2400" b="1" dirty="0">
                  <a:solidFill>
                    <a:srgbClr val="7030A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2400" b="1" dirty="0">
                  <a:solidFill>
                    <a:srgbClr val="7030A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 x     500 x 10</a:t>
                </a:r>
                <a:r>
                  <a:rPr lang="en-US" sz="2400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-9   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bSup>
                      </m:num>
                      <m:den>
                        <m: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sup>
                        </m:sSubSup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1 </a:t>
                </a: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arcsin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= 90°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82641"/>
                <a:ext cx="8996246" cy="3363678"/>
              </a:xfrm>
              <a:prstGeom prst="rect">
                <a:avLst/>
              </a:prstGeom>
              <a:blipFill>
                <a:blip r:embed="rId3"/>
                <a:stretch>
                  <a:fillRect t="-1452" b="-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8934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grating with 1000 lines per millimeter is illuminated by monochromatic light of wavelength 500 nanometers. What is the angle of the </a:t>
            </a:r>
            <a:r>
              <a:rPr lang="en-US" b="1" dirty="0"/>
              <a:t>second</a:t>
            </a:r>
            <a:r>
              <a:rPr lang="en-US" dirty="0"/>
              <a:t>-order diffraction?</a:t>
            </a:r>
          </a:p>
          <a:p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/>
              <p:nvPr/>
            </p:nvSpPr>
            <p:spPr>
              <a:xfrm>
                <a:off x="0" y="3082641"/>
                <a:ext cx="8996246" cy="33636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:r>
                  <a:rPr lang="en-US" sz="2400" b="1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n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λ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:r>
                  <a:rPr lang="en-US" sz="2400" b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</a:t>
                </a:r>
                <a:r>
                  <a:rPr lang="en-US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sin</a:t>
                </a:r>
                <a:r>
                  <a:rPr lang="el-GR" sz="2400" b="1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endParaRPr lang="en-US" sz="2400" b="1" dirty="0">
                  <a:solidFill>
                    <a:srgbClr val="7030A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2400" b="1" dirty="0">
                  <a:solidFill>
                    <a:srgbClr val="7030A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 x     500 x 10</a:t>
                </a:r>
                <a:r>
                  <a:rPr lang="en-US" sz="2400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-9   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bSup>
                      </m:num>
                      <m:den>
                        <m: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𝟎𝟎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sup>
                        </m:sSubSup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1 </a:t>
                </a: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arcsin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1 = 90°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82641"/>
                <a:ext cx="8996246" cy="3363678"/>
              </a:xfrm>
              <a:prstGeom prst="rect">
                <a:avLst/>
              </a:prstGeom>
              <a:blipFill>
                <a:blip r:embed="rId3"/>
                <a:stretch>
                  <a:fillRect t="-1452" b="-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73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grating with 900 lines per millimeter what is the spacing (in meters) between the slits ?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9657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FAE3700-64C4-FA3B-0D7F-5ACB8899B0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28900" y="2405856"/>
            <a:ext cx="6934200" cy="3190875"/>
          </a:xfrm>
        </p:spPr>
      </p:pic>
    </p:spTree>
    <p:extLst>
      <p:ext uri="{BB962C8B-B14F-4D97-AF65-F5344CB8AC3E}">
        <p14:creationId xmlns:p14="http://schemas.microsoft.com/office/powerpoint/2010/main" val="718106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FAE3700-64C4-FA3B-0D7F-5ACB8899B0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28900" y="2405856"/>
            <a:ext cx="6934200" cy="3190875"/>
          </a:xfrm>
        </p:spPr>
      </p:pic>
    </p:spTree>
    <p:extLst>
      <p:ext uri="{BB962C8B-B14F-4D97-AF65-F5344CB8AC3E}">
        <p14:creationId xmlns:p14="http://schemas.microsoft.com/office/powerpoint/2010/main" val="177421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Wave diffraction:</a:t>
            </a:r>
            <a:r>
              <a:rPr lang="en-US" dirty="0"/>
              <a:t> the spreading of the wave as it passes an opening or a gap.</a:t>
            </a:r>
          </a:p>
          <a:p>
            <a:r>
              <a:rPr lang="en-US" dirty="0"/>
              <a:t>Diffraction changes the direction of the wave (light)</a:t>
            </a:r>
          </a:p>
          <a:p>
            <a:r>
              <a:rPr lang="en-US" dirty="0"/>
              <a:t>For best diffraction to happen, the size of the gap must be nearly equal or smaller to the wavelength. </a:t>
            </a:r>
          </a:p>
          <a:p>
            <a:r>
              <a:rPr lang="en-US" dirty="0"/>
              <a:t>Much larger gaps than wavelengths do not produce diffraction as the wave can move through it easily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836F86-C0A9-9380-6D80-A53577CFDE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84"/>
          <a:stretch/>
        </p:blipFill>
        <p:spPr>
          <a:xfrm>
            <a:off x="3521463" y="5486399"/>
            <a:ext cx="5372100" cy="111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8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Wave diffraction:</a:t>
            </a:r>
            <a:r>
              <a:rPr lang="en-US" dirty="0"/>
              <a:t> the spreading of the wave as it passes an opening or a gap.</a:t>
            </a:r>
          </a:p>
          <a:p>
            <a:r>
              <a:rPr lang="en-US" b="0" i="0" dirty="0">
                <a:solidFill>
                  <a:srgbClr val="374151"/>
                </a:solidFill>
                <a:effectLst/>
                <a:latin typeface="ui-sans-serif"/>
              </a:rPr>
              <a:t>Diffraction occurs when a wave encounters an obstacle or a </a:t>
            </a:r>
            <a:br>
              <a:rPr lang="en-US" b="0" i="0" dirty="0">
                <a:solidFill>
                  <a:srgbClr val="374151"/>
                </a:solidFill>
                <a:effectLst/>
                <a:latin typeface="ui-sans-serif"/>
              </a:rPr>
            </a:br>
            <a:r>
              <a:rPr lang="en-US" b="0" i="0" dirty="0">
                <a:solidFill>
                  <a:srgbClr val="374151"/>
                </a:solidFill>
                <a:effectLst/>
                <a:latin typeface="ui-sans-serif"/>
              </a:rPr>
              <a:t>non-uniformity in its medium. For light waves, this could include passing through a small opening, around corners, or over an edge.</a:t>
            </a:r>
          </a:p>
          <a:p>
            <a:r>
              <a:rPr lang="en-US" b="0" i="0" dirty="0">
                <a:solidFill>
                  <a:srgbClr val="374151"/>
                </a:solidFill>
                <a:effectLst/>
                <a:latin typeface="ui-sans-serif"/>
              </a:rPr>
              <a:t>When multiple waves overlap, they may interfere constructively or destructively, resulting in patterns of bright and dark regions.</a:t>
            </a:r>
          </a:p>
          <a:p>
            <a:r>
              <a:rPr lang="en-US" b="0" i="0" dirty="0">
                <a:solidFill>
                  <a:srgbClr val="374151"/>
                </a:solidFill>
                <a:effectLst/>
                <a:latin typeface="ui-sans-serif"/>
              </a:rPr>
              <a:t>A path difference of half a wavelength leads to destructive interference, while a full wavelength results in constructive interference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836F86-C0A9-9380-6D80-A53577CFDE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84"/>
          <a:stretch/>
        </p:blipFill>
        <p:spPr>
          <a:xfrm>
            <a:off x="3251200" y="529410"/>
            <a:ext cx="5372100" cy="111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2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Alternate Process 37">
            <a:extLst>
              <a:ext uri="{FF2B5EF4-FFF2-40B4-BE49-F238E27FC236}">
                <a16:creationId xmlns:a16="http://schemas.microsoft.com/office/drawing/2014/main" id="{C7110C2E-914E-2A15-D95F-60108BEADEEF}"/>
              </a:ext>
            </a:extLst>
          </p:cNvPr>
          <p:cNvSpPr/>
          <p:nvPr/>
        </p:nvSpPr>
        <p:spPr>
          <a:xfrm>
            <a:off x="4988269" y="3541198"/>
            <a:ext cx="419820" cy="328688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Law of diffraction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00B050"/>
                </a:solidFill>
              </a:rPr>
              <a:t>n</a:t>
            </a:r>
            <a:r>
              <a:rPr lang="en-US" sz="4400" b="1" dirty="0"/>
              <a:t> </a:t>
            </a:r>
            <a:r>
              <a:rPr lang="el-GR" sz="4400" b="1" dirty="0"/>
              <a:t>λ</a:t>
            </a:r>
            <a:r>
              <a:rPr lang="en-US" sz="4400" b="1" dirty="0"/>
              <a:t> = </a:t>
            </a:r>
            <a:r>
              <a:rPr lang="en-US" sz="4400" b="1" dirty="0">
                <a:solidFill>
                  <a:srgbClr val="FF0000"/>
                </a:solidFill>
              </a:rPr>
              <a:t>d</a:t>
            </a:r>
            <a:r>
              <a:rPr lang="en-US" sz="4400" b="1" dirty="0"/>
              <a:t>  sin</a:t>
            </a:r>
            <a:r>
              <a:rPr lang="el-GR" sz="4400" b="1" dirty="0">
                <a:solidFill>
                  <a:srgbClr val="7030A0"/>
                </a:solidFill>
              </a:rPr>
              <a:t>ϴ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2D7B78CB-7746-3714-29FC-7682B5CAA5C3}"/>
              </a:ext>
            </a:extLst>
          </p:cNvPr>
          <p:cNvSpPr/>
          <p:nvPr/>
        </p:nvSpPr>
        <p:spPr>
          <a:xfrm>
            <a:off x="568714" y="1688724"/>
            <a:ext cx="3088888" cy="814039"/>
          </a:xfrm>
          <a:prstGeom prst="wedgeRectCallout">
            <a:avLst>
              <a:gd name="adj1" fmla="val 77362"/>
              <a:gd name="adj2" fmla="val 222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Order of diffraction</a:t>
            </a:r>
            <a:br>
              <a:rPr lang="en-US" sz="2000" b="1" dirty="0"/>
            </a:br>
            <a:r>
              <a:rPr lang="en-US" sz="2000" b="1" dirty="0"/>
              <a:t>(unitless 1</a:t>
            </a:r>
            <a:r>
              <a:rPr lang="en-US" sz="2000" b="1" baseline="30000" dirty="0"/>
              <a:t>st</a:t>
            </a:r>
            <a:r>
              <a:rPr lang="en-US" sz="2000" b="1" dirty="0"/>
              <a:t>, 2</a:t>
            </a:r>
            <a:r>
              <a:rPr lang="en-US" sz="2000" b="1" baseline="30000" dirty="0"/>
              <a:t>nd</a:t>
            </a:r>
            <a:r>
              <a:rPr lang="en-US" sz="2000" b="1" dirty="0"/>
              <a:t>, …#)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B1AB09B5-77C9-FFC0-D1ED-D378C042D994}"/>
              </a:ext>
            </a:extLst>
          </p:cNvPr>
          <p:cNvSpPr/>
          <p:nvPr/>
        </p:nvSpPr>
        <p:spPr>
          <a:xfrm>
            <a:off x="2606598" y="2614961"/>
            <a:ext cx="3088888" cy="814039"/>
          </a:xfrm>
          <a:prstGeom prst="wedgeRectCallout">
            <a:avLst>
              <a:gd name="adj1" fmla="val 34401"/>
              <a:gd name="adj2" fmla="val -731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wavelength (in meter)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3470D636-1658-4649-D5A9-7A6486CCC10E}"/>
              </a:ext>
            </a:extLst>
          </p:cNvPr>
          <p:cNvSpPr/>
          <p:nvPr/>
        </p:nvSpPr>
        <p:spPr>
          <a:xfrm>
            <a:off x="5386039" y="551210"/>
            <a:ext cx="3620429" cy="814039"/>
          </a:xfrm>
          <a:prstGeom prst="wedgeRectCallout">
            <a:avLst>
              <a:gd name="adj1" fmla="val -28936"/>
              <a:gd name="adj2" fmla="val 9939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Spacing between the slits</a:t>
            </a:r>
            <a:br>
              <a:rPr lang="en-US" sz="2000" b="1" dirty="0"/>
            </a:br>
            <a:r>
              <a:rPr lang="en-US" sz="2000" b="1" dirty="0"/>
              <a:t> (in meter)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D53EECEC-7F0D-DB01-CB1D-4CC98C212347}"/>
              </a:ext>
            </a:extLst>
          </p:cNvPr>
          <p:cNvSpPr/>
          <p:nvPr/>
        </p:nvSpPr>
        <p:spPr>
          <a:xfrm>
            <a:off x="8002857" y="2081385"/>
            <a:ext cx="3620429" cy="814039"/>
          </a:xfrm>
          <a:prstGeom prst="wedgeRectCallout">
            <a:avLst>
              <a:gd name="adj1" fmla="val -58812"/>
              <a:gd name="adj2" fmla="val -3750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sin of the angle of diffraction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1B8759-62B0-12A8-9326-B917876E5A80}"/>
              </a:ext>
            </a:extLst>
          </p:cNvPr>
          <p:cNvCxnSpPr>
            <a:cxnSpLocks/>
          </p:cNvCxnSpPr>
          <p:nvPr/>
        </p:nvCxnSpPr>
        <p:spPr>
          <a:xfrm>
            <a:off x="1865806" y="3983006"/>
            <a:ext cx="7380" cy="262505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B5949A8-7DBC-D4C7-3BF7-05AFA8A6F68D}"/>
              </a:ext>
            </a:extLst>
          </p:cNvPr>
          <p:cNvSpPr/>
          <p:nvPr/>
        </p:nvSpPr>
        <p:spPr>
          <a:xfrm>
            <a:off x="1880580" y="404774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2C20F02-8973-F714-FF41-3F4B2EF53C1F}"/>
              </a:ext>
            </a:extLst>
          </p:cNvPr>
          <p:cNvSpPr/>
          <p:nvPr/>
        </p:nvSpPr>
        <p:spPr>
          <a:xfrm>
            <a:off x="1880580" y="4240423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F2457B03-7703-408C-177A-1F09D261C9A0}"/>
              </a:ext>
            </a:extLst>
          </p:cNvPr>
          <p:cNvSpPr/>
          <p:nvPr/>
        </p:nvSpPr>
        <p:spPr>
          <a:xfrm>
            <a:off x="1880580" y="4439302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F08F4007-FBAA-8E87-ACD3-4BB7B525E217}"/>
              </a:ext>
            </a:extLst>
          </p:cNvPr>
          <p:cNvSpPr/>
          <p:nvPr/>
        </p:nvSpPr>
        <p:spPr>
          <a:xfrm>
            <a:off x="1877998" y="463198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DB524198-F99A-E4AF-C636-9A5C56F06B07}"/>
              </a:ext>
            </a:extLst>
          </p:cNvPr>
          <p:cNvSpPr/>
          <p:nvPr/>
        </p:nvSpPr>
        <p:spPr>
          <a:xfrm>
            <a:off x="1877998" y="4820235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7CE9F720-D623-74CC-5F9A-1D927E174D16}"/>
              </a:ext>
            </a:extLst>
          </p:cNvPr>
          <p:cNvSpPr/>
          <p:nvPr/>
        </p:nvSpPr>
        <p:spPr>
          <a:xfrm>
            <a:off x="1885378" y="5026593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B3B7C569-F296-6193-8394-33F069728B9D}"/>
              </a:ext>
            </a:extLst>
          </p:cNvPr>
          <p:cNvSpPr/>
          <p:nvPr/>
        </p:nvSpPr>
        <p:spPr>
          <a:xfrm>
            <a:off x="1877998" y="523295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477570F8-D2CB-FD70-B227-05ACB3B94930}"/>
              </a:ext>
            </a:extLst>
          </p:cNvPr>
          <p:cNvSpPr/>
          <p:nvPr/>
        </p:nvSpPr>
        <p:spPr>
          <a:xfrm>
            <a:off x="1877998" y="5446788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D3446B39-FC13-13AB-53D1-59FB6DEFB96E}"/>
              </a:ext>
            </a:extLst>
          </p:cNvPr>
          <p:cNvSpPr/>
          <p:nvPr/>
        </p:nvSpPr>
        <p:spPr>
          <a:xfrm>
            <a:off x="1877998" y="566863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1FC52A6A-B2AC-3EE8-1079-CD62871BFBF2}"/>
              </a:ext>
            </a:extLst>
          </p:cNvPr>
          <p:cNvSpPr/>
          <p:nvPr/>
        </p:nvSpPr>
        <p:spPr>
          <a:xfrm>
            <a:off x="1877998" y="587864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676A575-235D-CB61-4410-2E7576333CC2}"/>
              </a:ext>
            </a:extLst>
          </p:cNvPr>
          <p:cNvSpPr/>
          <p:nvPr/>
        </p:nvSpPr>
        <p:spPr>
          <a:xfrm>
            <a:off x="1877998" y="609248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1079384A-D4A3-7835-FDD2-203E058BE61C}"/>
              </a:ext>
            </a:extLst>
          </p:cNvPr>
          <p:cNvSpPr/>
          <p:nvPr/>
        </p:nvSpPr>
        <p:spPr>
          <a:xfrm>
            <a:off x="1877998" y="631432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E50544-EB6E-D510-3B1A-88697A4C2C74}"/>
              </a:ext>
            </a:extLst>
          </p:cNvPr>
          <p:cNvCxnSpPr/>
          <p:nvPr/>
        </p:nvCxnSpPr>
        <p:spPr>
          <a:xfrm>
            <a:off x="688848" y="5232951"/>
            <a:ext cx="1103376" cy="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65442C4-4D01-F88A-44C7-3F8DA6DAAAE4}"/>
              </a:ext>
            </a:extLst>
          </p:cNvPr>
          <p:cNvCxnSpPr>
            <a:cxnSpLocks/>
          </p:cNvCxnSpPr>
          <p:nvPr/>
        </p:nvCxnSpPr>
        <p:spPr>
          <a:xfrm flipV="1">
            <a:off x="1880580" y="5217993"/>
            <a:ext cx="3224152" cy="14958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9900DF6-7B04-230E-51B8-A3C54E130F7F}"/>
              </a:ext>
            </a:extLst>
          </p:cNvPr>
          <p:cNvCxnSpPr>
            <a:cxnSpLocks/>
          </p:cNvCxnSpPr>
          <p:nvPr/>
        </p:nvCxnSpPr>
        <p:spPr>
          <a:xfrm flipV="1">
            <a:off x="1902477" y="4285106"/>
            <a:ext cx="3202255" cy="93288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6F749C3-409D-6DF5-5F9A-691A968E3999}"/>
              </a:ext>
            </a:extLst>
          </p:cNvPr>
          <p:cNvCxnSpPr>
            <a:cxnSpLocks/>
          </p:cNvCxnSpPr>
          <p:nvPr/>
        </p:nvCxnSpPr>
        <p:spPr>
          <a:xfrm>
            <a:off x="1885378" y="5225655"/>
            <a:ext cx="3289952" cy="91355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B63BE53-1534-7F07-1632-1A7F1460E257}"/>
              </a:ext>
            </a:extLst>
          </p:cNvPr>
          <p:cNvSpPr txBox="1"/>
          <p:nvPr/>
        </p:nvSpPr>
        <p:spPr>
          <a:xfrm>
            <a:off x="5136334" y="3694068"/>
            <a:ext cx="57284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en-US" sz="1600" baseline="30000" dirty="0">
                <a:solidFill>
                  <a:srgbClr val="0070C0"/>
                </a:solidFill>
              </a:rPr>
              <a:t>nd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1</a:t>
            </a:r>
            <a:r>
              <a:rPr lang="en-US" sz="1600" baseline="30000" dirty="0">
                <a:solidFill>
                  <a:srgbClr val="0070C0"/>
                </a:solidFill>
              </a:rPr>
              <a:t>st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br>
              <a:rPr lang="en-US" sz="1400" dirty="0">
                <a:solidFill>
                  <a:srgbClr val="0070C0"/>
                </a:solidFill>
              </a:rPr>
            </a:br>
            <a:endParaRPr lang="en-US" sz="11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0</a:t>
            </a:r>
            <a:r>
              <a:rPr lang="en-US" sz="1600" baseline="30000" dirty="0">
                <a:solidFill>
                  <a:srgbClr val="0070C0"/>
                </a:solidFill>
              </a:rPr>
              <a:t>th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1</a:t>
            </a:r>
            <a:r>
              <a:rPr lang="en-US" sz="1600" baseline="30000" dirty="0">
                <a:solidFill>
                  <a:srgbClr val="0070C0"/>
                </a:solidFill>
              </a:rPr>
              <a:t>st</a:t>
            </a:r>
            <a:br>
              <a:rPr lang="en-US" sz="1600" baseline="30000" dirty="0">
                <a:solidFill>
                  <a:srgbClr val="0070C0"/>
                </a:solidFill>
              </a:rPr>
            </a:br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en-US" sz="1600" baseline="30000" dirty="0">
                <a:solidFill>
                  <a:srgbClr val="0070C0"/>
                </a:solidFill>
              </a:rPr>
              <a:t>nd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E62AD33-C70A-D3D2-CFA0-A6D925BA96B6}"/>
              </a:ext>
            </a:extLst>
          </p:cNvPr>
          <p:cNvCxnSpPr>
            <a:cxnSpLocks/>
            <a:stCxn id="21" idx="0"/>
            <a:endCxn id="7" idx="2"/>
          </p:cNvCxnSpPr>
          <p:nvPr/>
        </p:nvCxnSpPr>
        <p:spPr>
          <a:xfrm>
            <a:off x="1877998" y="5232951"/>
            <a:ext cx="3228913" cy="149151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5FBA49E-5F28-07B1-C963-422550C26782}"/>
              </a:ext>
            </a:extLst>
          </p:cNvPr>
          <p:cNvCxnSpPr>
            <a:cxnSpLocks/>
            <a:endCxn id="14" idx="2"/>
          </p:cNvCxnSpPr>
          <p:nvPr/>
        </p:nvCxnSpPr>
        <p:spPr>
          <a:xfrm flipV="1">
            <a:off x="1876677" y="3836795"/>
            <a:ext cx="3216966" cy="138467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3C596FC-0CA9-05AE-6775-B6A45FCA4C06}"/>
              </a:ext>
            </a:extLst>
          </p:cNvPr>
          <p:cNvSpPr txBox="1"/>
          <p:nvPr/>
        </p:nvSpPr>
        <p:spPr>
          <a:xfrm>
            <a:off x="2586280" y="494176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dirty="0">
                <a:solidFill>
                  <a:srgbClr val="7030A0"/>
                </a:solidFill>
              </a:rPr>
              <a:t>ϴ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72C3EBE-DCD8-8A5E-41F5-34534B12841D}"/>
              </a:ext>
            </a:extLst>
          </p:cNvPr>
          <p:cNvSpPr txBox="1"/>
          <p:nvPr/>
        </p:nvSpPr>
        <p:spPr>
          <a:xfrm>
            <a:off x="1424326" y="3953950"/>
            <a:ext cx="343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025D07CB-E167-6540-BFE9-CF2F5F491C2D}"/>
              </a:ext>
            </a:extLst>
          </p:cNvPr>
          <p:cNvSpPr/>
          <p:nvPr/>
        </p:nvSpPr>
        <p:spPr>
          <a:xfrm>
            <a:off x="1651298" y="3992127"/>
            <a:ext cx="199748" cy="29297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F9D1A418-DAE5-99D2-F123-95440B02DB28}"/>
              </a:ext>
            </a:extLst>
          </p:cNvPr>
          <p:cNvSpPr/>
          <p:nvPr/>
        </p:nvSpPr>
        <p:spPr>
          <a:xfrm>
            <a:off x="5104732" y="5140960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BE8C4565-E148-DFC0-B0E8-D54C2821E1A6}"/>
              </a:ext>
            </a:extLst>
          </p:cNvPr>
          <p:cNvSpPr/>
          <p:nvPr/>
        </p:nvSpPr>
        <p:spPr>
          <a:xfrm>
            <a:off x="5120842" y="6054137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8F5490A-7888-9172-6B32-94967AD2419E}"/>
              </a:ext>
            </a:extLst>
          </p:cNvPr>
          <p:cNvSpPr/>
          <p:nvPr/>
        </p:nvSpPr>
        <p:spPr>
          <a:xfrm>
            <a:off x="5106911" y="6639401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AE761E37-150B-8EDA-51DC-8F8804B1A0C1}"/>
              </a:ext>
            </a:extLst>
          </p:cNvPr>
          <p:cNvSpPr/>
          <p:nvPr/>
        </p:nvSpPr>
        <p:spPr>
          <a:xfrm>
            <a:off x="5094311" y="4198887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FBF318D4-08A7-00F2-ADBE-4A435CFC6407}"/>
              </a:ext>
            </a:extLst>
          </p:cNvPr>
          <p:cNvSpPr/>
          <p:nvPr/>
        </p:nvSpPr>
        <p:spPr>
          <a:xfrm>
            <a:off x="5093643" y="3751726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0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Alternate Process 37">
            <a:extLst>
              <a:ext uri="{FF2B5EF4-FFF2-40B4-BE49-F238E27FC236}">
                <a16:creationId xmlns:a16="http://schemas.microsoft.com/office/drawing/2014/main" id="{C7110C2E-914E-2A15-D95F-60108BEADEEF}"/>
              </a:ext>
            </a:extLst>
          </p:cNvPr>
          <p:cNvSpPr/>
          <p:nvPr/>
        </p:nvSpPr>
        <p:spPr>
          <a:xfrm>
            <a:off x="4988269" y="3541198"/>
            <a:ext cx="419820" cy="328688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Law of diffraction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00B050"/>
                </a:solidFill>
              </a:rPr>
              <a:t>n</a:t>
            </a:r>
            <a:r>
              <a:rPr lang="en-US" sz="4400" b="1" dirty="0"/>
              <a:t> </a:t>
            </a:r>
            <a:r>
              <a:rPr lang="el-GR" sz="4400" b="1" dirty="0"/>
              <a:t>λ</a:t>
            </a:r>
            <a:r>
              <a:rPr lang="en-US" sz="4400" b="1" dirty="0"/>
              <a:t> = </a:t>
            </a:r>
            <a:r>
              <a:rPr lang="en-US" sz="4400" b="1" dirty="0">
                <a:solidFill>
                  <a:srgbClr val="FF0000"/>
                </a:solidFill>
              </a:rPr>
              <a:t>d</a:t>
            </a:r>
            <a:r>
              <a:rPr lang="en-US" sz="4400" b="1" dirty="0"/>
              <a:t>  sin</a:t>
            </a:r>
            <a:r>
              <a:rPr lang="el-GR" sz="4400" b="1" dirty="0">
                <a:solidFill>
                  <a:srgbClr val="7030A0"/>
                </a:solidFill>
              </a:rPr>
              <a:t>ϴ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2D7B78CB-7746-3714-29FC-7682B5CAA5C3}"/>
              </a:ext>
            </a:extLst>
          </p:cNvPr>
          <p:cNvSpPr/>
          <p:nvPr/>
        </p:nvSpPr>
        <p:spPr>
          <a:xfrm>
            <a:off x="568714" y="1688724"/>
            <a:ext cx="3088888" cy="814039"/>
          </a:xfrm>
          <a:prstGeom prst="wedgeRectCallout">
            <a:avLst>
              <a:gd name="adj1" fmla="val 77362"/>
              <a:gd name="adj2" fmla="val 222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Order of diffraction</a:t>
            </a:r>
            <a:br>
              <a:rPr lang="en-US" sz="2000" b="1" dirty="0"/>
            </a:br>
            <a:r>
              <a:rPr lang="en-US" sz="2000" b="1" dirty="0"/>
              <a:t>(unitless 1</a:t>
            </a:r>
            <a:r>
              <a:rPr lang="en-US" sz="2000" b="1" baseline="30000" dirty="0"/>
              <a:t>st</a:t>
            </a:r>
            <a:r>
              <a:rPr lang="en-US" sz="2000" b="1" dirty="0"/>
              <a:t>, 2</a:t>
            </a:r>
            <a:r>
              <a:rPr lang="en-US" sz="2000" b="1" baseline="30000" dirty="0"/>
              <a:t>nd</a:t>
            </a:r>
            <a:r>
              <a:rPr lang="en-US" sz="2000" b="1" dirty="0"/>
              <a:t>, …#)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B1AB09B5-77C9-FFC0-D1ED-D378C042D994}"/>
              </a:ext>
            </a:extLst>
          </p:cNvPr>
          <p:cNvSpPr/>
          <p:nvPr/>
        </p:nvSpPr>
        <p:spPr>
          <a:xfrm>
            <a:off x="2606598" y="2614961"/>
            <a:ext cx="3088888" cy="814039"/>
          </a:xfrm>
          <a:prstGeom prst="wedgeRectCallout">
            <a:avLst>
              <a:gd name="adj1" fmla="val 34401"/>
              <a:gd name="adj2" fmla="val -731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wavelength (in meter)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3470D636-1658-4649-D5A9-7A6486CCC10E}"/>
              </a:ext>
            </a:extLst>
          </p:cNvPr>
          <p:cNvSpPr/>
          <p:nvPr/>
        </p:nvSpPr>
        <p:spPr>
          <a:xfrm>
            <a:off x="5386039" y="551210"/>
            <a:ext cx="3620429" cy="814039"/>
          </a:xfrm>
          <a:prstGeom prst="wedgeRectCallout">
            <a:avLst>
              <a:gd name="adj1" fmla="val -28936"/>
              <a:gd name="adj2" fmla="val 9939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Spacing between the slits</a:t>
            </a:r>
            <a:br>
              <a:rPr lang="en-US" sz="2000" b="1" dirty="0"/>
            </a:br>
            <a:r>
              <a:rPr lang="en-US" sz="2000" b="1" dirty="0"/>
              <a:t> (in meter)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D53EECEC-7F0D-DB01-CB1D-4CC98C212347}"/>
              </a:ext>
            </a:extLst>
          </p:cNvPr>
          <p:cNvSpPr/>
          <p:nvPr/>
        </p:nvSpPr>
        <p:spPr>
          <a:xfrm>
            <a:off x="8002857" y="2081385"/>
            <a:ext cx="3620429" cy="814039"/>
          </a:xfrm>
          <a:prstGeom prst="wedgeRectCallout">
            <a:avLst>
              <a:gd name="adj1" fmla="val -58812"/>
              <a:gd name="adj2" fmla="val -3750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sin of the angle of diffraction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1B8759-62B0-12A8-9326-B917876E5A80}"/>
              </a:ext>
            </a:extLst>
          </p:cNvPr>
          <p:cNvCxnSpPr>
            <a:cxnSpLocks/>
          </p:cNvCxnSpPr>
          <p:nvPr/>
        </p:nvCxnSpPr>
        <p:spPr>
          <a:xfrm>
            <a:off x="1865806" y="3983006"/>
            <a:ext cx="7380" cy="262505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B5949A8-7DBC-D4C7-3BF7-05AFA8A6F68D}"/>
              </a:ext>
            </a:extLst>
          </p:cNvPr>
          <p:cNvSpPr/>
          <p:nvPr/>
        </p:nvSpPr>
        <p:spPr>
          <a:xfrm>
            <a:off x="1880580" y="404774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2C20F02-8973-F714-FF41-3F4B2EF53C1F}"/>
              </a:ext>
            </a:extLst>
          </p:cNvPr>
          <p:cNvSpPr/>
          <p:nvPr/>
        </p:nvSpPr>
        <p:spPr>
          <a:xfrm>
            <a:off x="1880580" y="4240423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F2457B03-7703-408C-177A-1F09D261C9A0}"/>
              </a:ext>
            </a:extLst>
          </p:cNvPr>
          <p:cNvSpPr/>
          <p:nvPr/>
        </p:nvSpPr>
        <p:spPr>
          <a:xfrm>
            <a:off x="1880580" y="4439302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F08F4007-FBAA-8E87-ACD3-4BB7B525E217}"/>
              </a:ext>
            </a:extLst>
          </p:cNvPr>
          <p:cNvSpPr/>
          <p:nvPr/>
        </p:nvSpPr>
        <p:spPr>
          <a:xfrm>
            <a:off x="1877998" y="463198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DB524198-F99A-E4AF-C636-9A5C56F06B07}"/>
              </a:ext>
            </a:extLst>
          </p:cNvPr>
          <p:cNvSpPr/>
          <p:nvPr/>
        </p:nvSpPr>
        <p:spPr>
          <a:xfrm>
            <a:off x="1877998" y="4820235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7CE9F720-D623-74CC-5F9A-1D927E174D16}"/>
              </a:ext>
            </a:extLst>
          </p:cNvPr>
          <p:cNvSpPr/>
          <p:nvPr/>
        </p:nvSpPr>
        <p:spPr>
          <a:xfrm>
            <a:off x="1885378" y="5026593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B3B7C569-F296-6193-8394-33F069728B9D}"/>
              </a:ext>
            </a:extLst>
          </p:cNvPr>
          <p:cNvSpPr/>
          <p:nvPr/>
        </p:nvSpPr>
        <p:spPr>
          <a:xfrm>
            <a:off x="1877998" y="523295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477570F8-D2CB-FD70-B227-05ACB3B94930}"/>
              </a:ext>
            </a:extLst>
          </p:cNvPr>
          <p:cNvSpPr/>
          <p:nvPr/>
        </p:nvSpPr>
        <p:spPr>
          <a:xfrm>
            <a:off x="1877998" y="5446788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D3446B39-FC13-13AB-53D1-59FB6DEFB96E}"/>
              </a:ext>
            </a:extLst>
          </p:cNvPr>
          <p:cNvSpPr/>
          <p:nvPr/>
        </p:nvSpPr>
        <p:spPr>
          <a:xfrm>
            <a:off x="1877998" y="566863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1FC52A6A-B2AC-3EE8-1079-CD62871BFBF2}"/>
              </a:ext>
            </a:extLst>
          </p:cNvPr>
          <p:cNvSpPr/>
          <p:nvPr/>
        </p:nvSpPr>
        <p:spPr>
          <a:xfrm>
            <a:off x="1877998" y="587864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676A575-235D-CB61-4410-2E7576333CC2}"/>
              </a:ext>
            </a:extLst>
          </p:cNvPr>
          <p:cNvSpPr/>
          <p:nvPr/>
        </p:nvSpPr>
        <p:spPr>
          <a:xfrm>
            <a:off x="1877998" y="609248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1079384A-D4A3-7835-FDD2-203E058BE61C}"/>
              </a:ext>
            </a:extLst>
          </p:cNvPr>
          <p:cNvSpPr/>
          <p:nvPr/>
        </p:nvSpPr>
        <p:spPr>
          <a:xfrm>
            <a:off x="1877998" y="631432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E50544-EB6E-D510-3B1A-88697A4C2C74}"/>
              </a:ext>
            </a:extLst>
          </p:cNvPr>
          <p:cNvCxnSpPr/>
          <p:nvPr/>
        </p:nvCxnSpPr>
        <p:spPr>
          <a:xfrm>
            <a:off x="688848" y="5232951"/>
            <a:ext cx="1103376" cy="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65442C4-4D01-F88A-44C7-3F8DA6DAAAE4}"/>
              </a:ext>
            </a:extLst>
          </p:cNvPr>
          <p:cNvCxnSpPr>
            <a:cxnSpLocks/>
          </p:cNvCxnSpPr>
          <p:nvPr/>
        </p:nvCxnSpPr>
        <p:spPr>
          <a:xfrm flipV="1">
            <a:off x="1880580" y="5217993"/>
            <a:ext cx="3224152" cy="14958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9900DF6-7B04-230E-51B8-A3C54E130F7F}"/>
              </a:ext>
            </a:extLst>
          </p:cNvPr>
          <p:cNvCxnSpPr>
            <a:cxnSpLocks/>
          </p:cNvCxnSpPr>
          <p:nvPr/>
        </p:nvCxnSpPr>
        <p:spPr>
          <a:xfrm flipV="1">
            <a:off x="1902477" y="4285106"/>
            <a:ext cx="3202255" cy="93288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6F749C3-409D-6DF5-5F9A-691A968E3999}"/>
              </a:ext>
            </a:extLst>
          </p:cNvPr>
          <p:cNvCxnSpPr>
            <a:cxnSpLocks/>
          </p:cNvCxnSpPr>
          <p:nvPr/>
        </p:nvCxnSpPr>
        <p:spPr>
          <a:xfrm>
            <a:off x="1885378" y="5225655"/>
            <a:ext cx="3289952" cy="91355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B63BE53-1534-7F07-1632-1A7F1460E257}"/>
              </a:ext>
            </a:extLst>
          </p:cNvPr>
          <p:cNvSpPr txBox="1"/>
          <p:nvPr/>
        </p:nvSpPr>
        <p:spPr>
          <a:xfrm>
            <a:off x="5136334" y="3694068"/>
            <a:ext cx="57284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en-US" sz="1600" baseline="30000" dirty="0">
                <a:solidFill>
                  <a:srgbClr val="0070C0"/>
                </a:solidFill>
              </a:rPr>
              <a:t>nd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1</a:t>
            </a:r>
            <a:r>
              <a:rPr lang="en-US" sz="1600" baseline="30000" dirty="0">
                <a:solidFill>
                  <a:srgbClr val="0070C0"/>
                </a:solidFill>
              </a:rPr>
              <a:t>st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br>
              <a:rPr lang="en-US" sz="1400" dirty="0">
                <a:solidFill>
                  <a:srgbClr val="0070C0"/>
                </a:solidFill>
              </a:rPr>
            </a:br>
            <a:endParaRPr lang="en-US" sz="11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0</a:t>
            </a:r>
            <a:r>
              <a:rPr lang="en-US" sz="1600" baseline="30000" dirty="0">
                <a:solidFill>
                  <a:srgbClr val="0070C0"/>
                </a:solidFill>
              </a:rPr>
              <a:t>th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1</a:t>
            </a:r>
            <a:r>
              <a:rPr lang="en-US" sz="1600" baseline="30000" dirty="0">
                <a:solidFill>
                  <a:srgbClr val="0070C0"/>
                </a:solidFill>
              </a:rPr>
              <a:t>st</a:t>
            </a:r>
            <a:br>
              <a:rPr lang="en-US" sz="1600" baseline="30000" dirty="0">
                <a:solidFill>
                  <a:srgbClr val="0070C0"/>
                </a:solidFill>
              </a:rPr>
            </a:br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en-US" sz="1600" baseline="30000" dirty="0">
                <a:solidFill>
                  <a:srgbClr val="0070C0"/>
                </a:solidFill>
              </a:rPr>
              <a:t>nd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E62AD33-C70A-D3D2-CFA0-A6D925BA96B6}"/>
              </a:ext>
            </a:extLst>
          </p:cNvPr>
          <p:cNvCxnSpPr>
            <a:cxnSpLocks/>
            <a:stCxn id="21" idx="0"/>
            <a:endCxn id="7" idx="2"/>
          </p:cNvCxnSpPr>
          <p:nvPr/>
        </p:nvCxnSpPr>
        <p:spPr>
          <a:xfrm>
            <a:off x="1877998" y="5232951"/>
            <a:ext cx="3228913" cy="149151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5FBA49E-5F28-07B1-C963-422550C26782}"/>
              </a:ext>
            </a:extLst>
          </p:cNvPr>
          <p:cNvCxnSpPr>
            <a:cxnSpLocks/>
            <a:endCxn id="14" idx="2"/>
          </p:cNvCxnSpPr>
          <p:nvPr/>
        </p:nvCxnSpPr>
        <p:spPr>
          <a:xfrm flipV="1">
            <a:off x="1876677" y="3836795"/>
            <a:ext cx="3216966" cy="138467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3C596FC-0CA9-05AE-6775-B6A45FCA4C06}"/>
              </a:ext>
            </a:extLst>
          </p:cNvPr>
          <p:cNvSpPr txBox="1"/>
          <p:nvPr/>
        </p:nvSpPr>
        <p:spPr>
          <a:xfrm>
            <a:off x="2586280" y="494176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dirty="0">
                <a:solidFill>
                  <a:srgbClr val="7030A0"/>
                </a:solidFill>
              </a:rPr>
              <a:t>ϴ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72C3EBE-DCD8-8A5E-41F5-34534B12841D}"/>
              </a:ext>
            </a:extLst>
          </p:cNvPr>
          <p:cNvSpPr txBox="1"/>
          <p:nvPr/>
        </p:nvSpPr>
        <p:spPr>
          <a:xfrm>
            <a:off x="1424326" y="3953950"/>
            <a:ext cx="343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025D07CB-E167-6540-BFE9-CF2F5F491C2D}"/>
              </a:ext>
            </a:extLst>
          </p:cNvPr>
          <p:cNvSpPr/>
          <p:nvPr/>
        </p:nvSpPr>
        <p:spPr>
          <a:xfrm>
            <a:off x="1651298" y="3992127"/>
            <a:ext cx="199748" cy="29297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F9D1A418-DAE5-99D2-F123-95440B02DB28}"/>
              </a:ext>
            </a:extLst>
          </p:cNvPr>
          <p:cNvSpPr/>
          <p:nvPr/>
        </p:nvSpPr>
        <p:spPr>
          <a:xfrm>
            <a:off x="5104732" y="5140960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BE8C4565-E148-DFC0-B0E8-D54C2821E1A6}"/>
              </a:ext>
            </a:extLst>
          </p:cNvPr>
          <p:cNvSpPr/>
          <p:nvPr/>
        </p:nvSpPr>
        <p:spPr>
          <a:xfrm>
            <a:off x="5120842" y="6054137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8F5490A-7888-9172-6B32-94967AD2419E}"/>
              </a:ext>
            </a:extLst>
          </p:cNvPr>
          <p:cNvSpPr/>
          <p:nvPr/>
        </p:nvSpPr>
        <p:spPr>
          <a:xfrm>
            <a:off x="5106911" y="6639401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AE761E37-150B-8EDA-51DC-8F8804B1A0C1}"/>
              </a:ext>
            </a:extLst>
          </p:cNvPr>
          <p:cNvSpPr/>
          <p:nvPr/>
        </p:nvSpPr>
        <p:spPr>
          <a:xfrm>
            <a:off x="5094311" y="4198887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FBF318D4-08A7-00F2-ADBE-4A435CFC6407}"/>
              </a:ext>
            </a:extLst>
          </p:cNvPr>
          <p:cNvSpPr/>
          <p:nvPr/>
        </p:nvSpPr>
        <p:spPr>
          <a:xfrm>
            <a:off x="5093643" y="3751726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0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Alternate Process 37">
            <a:extLst>
              <a:ext uri="{FF2B5EF4-FFF2-40B4-BE49-F238E27FC236}">
                <a16:creationId xmlns:a16="http://schemas.microsoft.com/office/drawing/2014/main" id="{C7110C2E-914E-2A15-D95F-60108BEADEEF}"/>
              </a:ext>
            </a:extLst>
          </p:cNvPr>
          <p:cNvSpPr/>
          <p:nvPr/>
        </p:nvSpPr>
        <p:spPr>
          <a:xfrm>
            <a:off x="4988269" y="3541198"/>
            <a:ext cx="419820" cy="3286886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Law of diffraction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00B050"/>
                </a:solidFill>
              </a:rPr>
              <a:t>n</a:t>
            </a:r>
            <a:r>
              <a:rPr lang="en-US" sz="4400" b="1" dirty="0"/>
              <a:t> </a:t>
            </a:r>
            <a:r>
              <a:rPr lang="el-GR" sz="4400" b="1" dirty="0"/>
              <a:t>λ</a:t>
            </a:r>
            <a:r>
              <a:rPr lang="en-US" sz="4400" b="1" dirty="0"/>
              <a:t> = </a:t>
            </a:r>
            <a:r>
              <a:rPr lang="en-US" sz="4400" b="1" dirty="0">
                <a:solidFill>
                  <a:srgbClr val="FF0000"/>
                </a:solidFill>
              </a:rPr>
              <a:t>d</a:t>
            </a:r>
            <a:r>
              <a:rPr lang="en-US" sz="4400" b="1" dirty="0"/>
              <a:t>  sin</a:t>
            </a:r>
            <a:r>
              <a:rPr lang="el-GR" sz="4400" b="1" dirty="0">
                <a:solidFill>
                  <a:srgbClr val="7030A0"/>
                </a:solidFill>
              </a:rPr>
              <a:t>ϴ</a:t>
            </a:r>
            <a:endParaRPr lang="en-US" sz="4400" b="1" dirty="0">
              <a:solidFill>
                <a:srgbClr val="7030A0"/>
              </a:solidFill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2D7B78CB-7746-3714-29FC-7682B5CAA5C3}"/>
              </a:ext>
            </a:extLst>
          </p:cNvPr>
          <p:cNvSpPr/>
          <p:nvPr/>
        </p:nvSpPr>
        <p:spPr>
          <a:xfrm>
            <a:off x="568714" y="1688724"/>
            <a:ext cx="3088888" cy="814039"/>
          </a:xfrm>
          <a:prstGeom prst="wedgeRectCallout">
            <a:avLst>
              <a:gd name="adj1" fmla="val 77362"/>
              <a:gd name="adj2" fmla="val 222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Order of diffraction</a:t>
            </a:r>
            <a:br>
              <a:rPr lang="en-US" sz="2000" b="1" dirty="0"/>
            </a:br>
            <a:r>
              <a:rPr lang="en-US" sz="2000" b="1" dirty="0"/>
              <a:t>(unitless 1</a:t>
            </a:r>
            <a:r>
              <a:rPr lang="en-US" sz="2000" b="1" baseline="30000" dirty="0"/>
              <a:t>st</a:t>
            </a:r>
            <a:r>
              <a:rPr lang="en-US" sz="2000" b="1" dirty="0"/>
              <a:t>, 2</a:t>
            </a:r>
            <a:r>
              <a:rPr lang="en-US" sz="2000" b="1" baseline="30000" dirty="0"/>
              <a:t>nd</a:t>
            </a:r>
            <a:r>
              <a:rPr lang="en-US" sz="2000" b="1" dirty="0"/>
              <a:t>, …#)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B1AB09B5-77C9-FFC0-D1ED-D378C042D994}"/>
              </a:ext>
            </a:extLst>
          </p:cNvPr>
          <p:cNvSpPr/>
          <p:nvPr/>
        </p:nvSpPr>
        <p:spPr>
          <a:xfrm>
            <a:off x="2606598" y="2614961"/>
            <a:ext cx="3088888" cy="814039"/>
          </a:xfrm>
          <a:prstGeom prst="wedgeRectCallout">
            <a:avLst>
              <a:gd name="adj1" fmla="val 34401"/>
              <a:gd name="adj2" fmla="val -731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wavelength (in meter)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3470D636-1658-4649-D5A9-7A6486CCC10E}"/>
              </a:ext>
            </a:extLst>
          </p:cNvPr>
          <p:cNvSpPr/>
          <p:nvPr/>
        </p:nvSpPr>
        <p:spPr>
          <a:xfrm>
            <a:off x="5386039" y="551210"/>
            <a:ext cx="3620429" cy="814039"/>
          </a:xfrm>
          <a:prstGeom prst="wedgeRectCallout">
            <a:avLst>
              <a:gd name="adj1" fmla="val -28936"/>
              <a:gd name="adj2" fmla="val 99394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Spacing between the slits</a:t>
            </a:r>
            <a:br>
              <a:rPr lang="en-US" sz="2000" b="1" dirty="0"/>
            </a:br>
            <a:r>
              <a:rPr lang="en-US" sz="2000" b="1" dirty="0"/>
              <a:t> (in meter)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D53EECEC-7F0D-DB01-CB1D-4CC98C212347}"/>
              </a:ext>
            </a:extLst>
          </p:cNvPr>
          <p:cNvSpPr/>
          <p:nvPr/>
        </p:nvSpPr>
        <p:spPr>
          <a:xfrm>
            <a:off x="8002857" y="2081385"/>
            <a:ext cx="3620429" cy="814039"/>
          </a:xfrm>
          <a:prstGeom prst="wedgeRectCallout">
            <a:avLst>
              <a:gd name="adj1" fmla="val -58812"/>
              <a:gd name="adj2" fmla="val -37501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sin of the angle of diffraction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1B8759-62B0-12A8-9326-B917876E5A80}"/>
              </a:ext>
            </a:extLst>
          </p:cNvPr>
          <p:cNvCxnSpPr>
            <a:cxnSpLocks/>
          </p:cNvCxnSpPr>
          <p:nvPr/>
        </p:nvCxnSpPr>
        <p:spPr>
          <a:xfrm>
            <a:off x="1865806" y="3983006"/>
            <a:ext cx="7380" cy="262505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2B5949A8-7DBC-D4C7-3BF7-05AFA8A6F68D}"/>
              </a:ext>
            </a:extLst>
          </p:cNvPr>
          <p:cNvSpPr/>
          <p:nvPr/>
        </p:nvSpPr>
        <p:spPr>
          <a:xfrm>
            <a:off x="1880580" y="404774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2C20F02-8973-F714-FF41-3F4B2EF53C1F}"/>
              </a:ext>
            </a:extLst>
          </p:cNvPr>
          <p:cNvSpPr/>
          <p:nvPr/>
        </p:nvSpPr>
        <p:spPr>
          <a:xfrm>
            <a:off x="1880580" y="4240423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F2457B03-7703-408C-177A-1F09D261C9A0}"/>
              </a:ext>
            </a:extLst>
          </p:cNvPr>
          <p:cNvSpPr/>
          <p:nvPr/>
        </p:nvSpPr>
        <p:spPr>
          <a:xfrm>
            <a:off x="1880580" y="4439302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F08F4007-FBAA-8E87-ACD3-4BB7B525E217}"/>
              </a:ext>
            </a:extLst>
          </p:cNvPr>
          <p:cNvSpPr/>
          <p:nvPr/>
        </p:nvSpPr>
        <p:spPr>
          <a:xfrm>
            <a:off x="1877998" y="463198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DB524198-F99A-E4AF-C636-9A5C56F06B07}"/>
              </a:ext>
            </a:extLst>
          </p:cNvPr>
          <p:cNvSpPr/>
          <p:nvPr/>
        </p:nvSpPr>
        <p:spPr>
          <a:xfrm>
            <a:off x="1877998" y="4820235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7CE9F720-D623-74CC-5F9A-1D927E174D16}"/>
              </a:ext>
            </a:extLst>
          </p:cNvPr>
          <p:cNvSpPr/>
          <p:nvPr/>
        </p:nvSpPr>
        <p:spPr>
          <a:xfrm>
            <a:off x="1885378" y="5026593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B3B7C569-F296-6193-8394-33F069728B9D}"/>
              </a:ext>
            </a:extLst>
          </p:cNvPr>
          <p:cNvSpPr/>
          <p:nvPr/>
        </p:nvSpPr>
        <p:spPr>
          <a:xfrm>
            <a:off x="1877998" y="523295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477570F8-D2CB-FD70-B227-05ACB3B94930}"/>
              </a:ext>
            </a:extLst>
          </p:cNvPr>
          <p:cNvSpPr/>
          <p:nvPr/>
        </p:nvSpPr>
        <p:spPr>
          <a:xfrm>
            <a:off x="1877998" y="5446788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D3446B39-FC13-13AB-53D1-59FB6DEFB96E}"/>
              </a:ext>
            </a:extLst>
          </p:cNvPr>
          <p:cNvSpPr/>
          <p:nvPr/>
        </p:nvSpPr>
        <p:spPr>
          <a:xfrm>
            <a:off x="1877998" y="566863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1FC52A6A-B2AC-3EE8-1079-CD62871BFBF2}"/>
              </a:ext>
            </a:extLst>
          </p:cNvPr>
          <p:cNvSpPr/>
          <p:nvPr/>
        </p:nvSpPr>
        <p:spPr>
          <a:xfrm>
            <a:off x="1877998" y="587864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676A575-235D-CB61-4410-2E7576333CC2}"/>
              </a:ext>
            </a:extLst>
          </p:cNvPr>
          <p:cNvSpPr/>
          <p:nvPr/>
        </p:nvSpPr>
        <p:spPr>
          <a:xfrm>
            <a:off x="1877998" y="6092481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1079384A-D4A3-7835-FDD2-203E058BE61C}"/>
              </a:ext>
            </a:extLst>
          </p:cNvPr>
          <p:cNvSpPr/>
          <p:nvPr/>
        </p:nvSpPr>
        <p:spPr>
          <a:xfrm>
            <a:off x="1877998" y="6314324"/>
            <a:ext cx="143292" cy="198879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AE50544-EB6E-D510-3B1A-88697A4C2C74}"/>
              </a:ext>
            </a:extLst>
          </p:cNvPr>
          <p:cNvCxnSpPr/>
          <p:nvPr/>
        </p:nvCxnSpPr>
        <p:spPr>
          <a:xfrm>
            <a:off x="688848" y="5232951"/>
            <a:ext cx="1103376" cy="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65442C4-4D01-F88A-44C7-3F8DA6DAAAE4}"/>
              </a:ext>
            </a:extLst>
          </p:cNvPr>
          <p:cNvCxnSpPr>
            <a:cxnSpLocks/>
          </p:cNvCxnSpPr>
          <p:nvPr/>
        </p:nvCxnSpPr>
        <p:spPr>
          <a:xfrm flipV="1">
            <a:off x="1880580" y="5217993"/>
            <a:ext cx="3224152" cy="14958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9900DF6-7B04-230E-51B8-A3C54E130F7F}"/>
              </a:ext>
            </a:extLst>
          </p:cNvPr>
          <p:cNvCxnSpPr>
            <a:cxnSpLocks/>
          </p:cNvCxnSpPr>
          <p:nvPr/>
        </p:nvCxnSpPr>
        <p:spPr>
          <a:xfrm flipV="1">
            <a:off x="1902477" y="4285106"/>
            <a:ext cx="3202255" cy="93288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6F749C3-409D-6DF5-5F9A-691A968E3999}"/>
              </a:ext>
            </a:extLst>
          </p:cNvPr>
          <p:cNvCxnSpPr>
            <a:cxnSpLocks/>
          </p:cNvCxnSpPr>
          <p:nvPr/>
        </p:nvCxnSpPr>
        <p:spPr>
          <a:xfrm>
            <a:off x="1885378" y="5225655"/>
            <a:ext cx="3289952" cy="91355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B63BE53-1534-7F07-1632-1A7F1460E257}"/>
              </a:ext>
            </a:extLst>
          </p:cNvPr>
          <p:cNvSpPr txBox="1"/>
          <p:nvPr/>
        </p:nvSpPr>
        <p:spPr>
          <a:xfrm>
            <a:off x="5136334" y="3694068"/>
            <a:ext cx="57284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en-US" sz="1600" baseline="30000" dirty="0">
                <a:solidFill>
                  <a:srgbClr val="0070C0"/>
                </a:solidFill>
              </a:rPr>
              <a:t>nd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1</a:t>
            </a:r>
            <a:r>
              <a:rPr lang="en-US" sz="1600" baseline="30000" dirty="0">
                <a:solidFill>
                  <a:srgbClr val="0070C0"/>
                </a:solidFill>
              </a:rPr>
              <a:t>st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br>
              <a:rPr lang="en-US" sz="1400" dirty="0">
                <a:solidFill>
                  <a:srgbClr val="0070C0"/>
                </a:solidFill>
              </a:rPr>
            </a:br>
            <a:endParaRPr lang="en-US" sz="11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0</a:t>
            </a:r>
            <a:r>
              <a:rPr lang="en-US" sz="1600" baseline="30000" dirty="0">
                <a:solidFill>
                  <a:srgbClr val="0070C0"/>
                </a:solidFill>
              </a:rPr>
              <a:t>th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1</a:t>
            </a:r>
            <a:r>
              <a:rPr lang="en-US" sz="1600" baseline="30000" dirty="0">
                <a:solidFill>
                  <a:srgbClr val="0070C0"/>
                </a:solidFill>
              </a:rPr>
              <a:t>st</a:t>
            </a:r>
            <a:br>
              <a:rPr lang="en-US" sz="1600" baseline="30000" dirty="0">
                <a:solidFill>
                  <a:srgbClr val="0070C0"/>
                </a:solidFill>
              </a:rPr>
            </a:br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2</a:t>
            </a:r>
            <a:r>
              <a:rPr lang="en-US" sz="1600" baseline="30000" dirty="0">
                <a:solidFill>
                  <a:srgbClr val="0070C0"/>
                </a:solidFill>
              </a:rPr>
              <a:t>nd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E62AD33-C70A-D3D2-CFA0-A6D925BA96B6}"/>
              </a:ext>
            </a:extLst>
          </p:cNvPr>
          <p:cNvCxnSpPr>
            <a:cxnSpLocks/>
            <a:stCxn id="21" idx="0"/>
            <a:endCxn id="7" idx="2"/>
          </p:cNvCxnSpPr>
          <p:nvPr/>
        </p:nvCxnSpPr>
        <p:spPr>
          <a:xfrm>
            <a:off x="1877998" y="5232951"/>
            <a:ext cx="3228913" cy="1491519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5FBA49E-5F28-07B1-C963-422550C26782}"/>
              </a:ext>
            </a:extLst>
          </p:cNvPr>
          <p:cNvCxnSpPr>
            <a:cxnSpLocks/>
            <a:endCxn id="14" idx="2"/>
          </p:cNvCxnSpPr>
          <p:nvPr/>
        </p:nvCxnSpPr>
        <p:spPr>
          <a:xfrm flipV="1">
            <a:off x="1876677" y="3836795"/>
            <a:ext cx="3216966" cy="138467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F3C596FC-0CA9-05AE-6775-B6A45FCA4C06}"/>
              </a:ext>
            </a:extLst>
          </p:cNvPr>
          <p:cNvSpPr txBox="1"/>
          <p:nvPr/>
        </p:nvSpPr>
        <p:spPr>
          <a:xfrm>
            <a:off x="2586280" y="494176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b="1" dirty="0">
                <a:solidFill>
                  <a:srgbClr val="7030A0"/>
                </a:solidFill>
              </a:rPr>
              <a:t>ϴ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72C3EBE-DCD8-8A5E-41F5-34534B12841D}"/>
              </a:ext>
            </a:extLst>
          </p:cNvPr>
          <p:cNvSpPr txBox="1"/>
          <p:nvPr/>
        </p:nvSpPr>
        <p:spPr>
          <a:xfrm>
            <a:off x="1424326" y="3953950"/>
            <a:ext cx="343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025D07CB-E167-6540-BFE9-CF2F5F491C2D}"/>
              </a:ext>
            </a:extLst>
          </p:cNvPr>
          <p:cNvSpPr/>
          <p:nvPr/>
        </p:nvSpPr>
        <p:spPr>
          <a:xfrm>
            <a:off x="1651298" y="3992127"/>
            <a:ext cx="199748" cy="29297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F9D1A418-DAE5-99D2-F123-95440B02DB28}"/>
              </a:ext>
            </a:extLst>
          </p:cNvPr>
          <p:cNvSpPr/>
          <p:nvPr/>
        </p:nvSpPr>
        <p:spPr>
          <a:xfrm>
            <a:off x="5104732" y="5140960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BE8C4565-E148-DFC0-B0E8-D54C2821E1A6}"/>
              </a:ext>
            </a:extLst>
          </p:cNvPr>
          <p:cNvSpPr/>
          <p:nvPr/>
        </p:nvSpPr>
        <p:spPr>
          <a:xfrm>
            <a:off x="5120842" y="6054137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88F5490A-7888-9172-6B32-94967AD2419E}"/>
              </a:ext>
            </a:extLst>
          </p:cNvPr>
          <p:cNvSpPr/>
          <p:nvPr/>
        </p:nvSpPr>
        <p:spPr>
          <a:xfrm>
            <a:off x="5106911" y="6639401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AE761E37-150B-8EDA-51DC-8F8804B1A0C1}"/>
              </a:ext>
            </a:extLst>
          </p:cNvPr>
          <p:cNvSpPr/>
          <p:nvPr/>
        </p:nvSpPr>
        <p:spPr>
          <a:xfrm>
            <a:off x="5094311" y="4198887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FBF318D4-08A7-00F2-ADBE-4A435CFC6407}"/>
              </a:ext>
            </a:extLst>
          </p:cNvPr>
          <p:cNvSpPr/>
          <p:nvPr/>
        </p:nvSpPr>
        <p:spPr>
          <a:xfrm>
            <a:off x="5093643" y="3751726"/>
            <a:ext cx="45719" cy="170138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3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FFE4A7-53D1-1C97-92D4-D5250F5230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423" y="3243826"/>
            <a:ext cx="6578577" cy="357710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Color of light is a property of its wavelength</a:t>
            </a:r>
          </a:p>
          <a:p>
            <a:r>
              <a:rPr lang="en-US" b="1" dirty="0"/>
              <a:t>Different wavelengths of light diffract at different angles</a:t>
            </a:r>
          </a:p>
          <a:p>
            <a:r>
              <a:rPr lang="en-US" b="1" dirty="0"/>
              <a:t>Shorter wavelengths diffract less and have shorter gaps between them</a:t>
            </a:r>
            <a:endParaRPr lang="en-US" dirty="0"/>
          </a:p>
        </p:txBody>
      </p:sp>
      <p:pic>
        <p:nvPicPr>
          <p:cNvPr id="1026" name="Picture 2" descr="Diffraction – The Wonders of Physics – UW–Madison">
            <a:extLst>
              <a:ext uri="{FF2B5EF4-FFF2-40B4-BE49-F238E27FC236}">
                <a16:creationId xmlns:a16="http://schemas.microsoft.com/office/drawing/2014/main" id="{EB208B6E-A507-7EA7-3D2D-0E9FD7E63A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18" b="39373"/>
          <a:stretch/>
        </p:blipFill>
        <p:spPr bwMode="auto">
          <a:xfrm>
            <a:off x="766337" y="3611001"/>
            <a:ext cx="4057650" cy="780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24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grating with 1000 lines per millimeter is illuminated by monochromatic light of wavelength 500 nanometers. What is the angle of the first-order diffraction?</a:t>
            </a:r>
          </a:p>
          <a:p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/>
              <p:nvPr/>
            </p:nvSpPr>
            <p:spPr>
              <a:xfrm>
                <a:off x="0" y="3082641"/>
                <a:ext cx="8996246" cy="33636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:r>
                  <a:rPr lang="en-US" sz="2800" b="1" dirty="0">
                    <a:solidFill>
                      <a:srgbClr val="00B050"/>
                    </a:solidFill>
                  </a:rPr>
                  <a:t>n</a:t>
                </a:r>
                <a:r>
                  <a:rPr lang="en-US" sz="2800" b="1" dirty="0"/>
                  <a:t> </a:t>
                </a:r>
                <a:r>
                  <a:rPr lang="el-GR" sz="2800" b="1" dirty="0"/>
                  <a:t>λ</a:t>
                </a:r>
                <a:r>
                  <a:rPr lang="en-US" sz="2800" b="1" dirty="0"/>
                  <a:t> = 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d</a:t>
                </a:r>
                <a:r>
                  <a:rPr lang="en-US" sz="2800" b="1" dirty="0"/>
                  <a:t>  sin</a:t>
                </a:r>
                <a:r>
                  <a:rPr lang="el-GR" sz="2800" b="1" dirty="0">
                    <a:solidFill>
                      <a:srgbClr val="7030A0"/>
                    </a:solidFill>
                  </a:rPr>
                  <a:t>ϴ</a:t>
                </a:r>
                <a:endParaRPr lang="en-US" sz="2800" b="1" dirty="0">
                  <a:solidFill>
                    <a:srgbClr val="7030A0"/>
                  </a:solidFill>
                </a:endParaRPr>
              </a:p>
              <a:p>
                <a:pPr marL="0" indent="0" algn="ctr">
                  <a:buNone/>
                </a:pPr>
                <a:endParaRPr lang="en-US" sz="2800" b="1" dirty="0">
                  <a:solidFill>
                    <a:srgbClr val="7030A0"/>
                  </a:solidFill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 x     500 x 10</a:t>
                </a:r>
                <a:r>
                  <a:rPr lang="en-US" sz="2400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-9   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10-3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𝟓𝟎𝟎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sup>
                        </m:sSubSup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0.5 </a:t>
                </a: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arcsin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0.5 = 30°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82641"/>
                <a:ext cx="8996246" cy="3363678"/>
              </a:xfrm>
              <a:prstGeom prst="rect">
                <a:avLst/>
              </a:prstGeom>
              <a:blipFill>
                <a:blip r:embed="rId3"/>
                <a:stretch>
                  <a:fillRect t="-1815" b="-3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14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C8935D-BB1B-A07F-56A5-BC76DBA3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FEB3EE-C389-5F29-D8DF-FC3DFAAAA3FF}"/>
              </a:ext>
            </a:extLst>
          </p:cNvPr>
          <p:cNvSpPr txBox="1"/>
          <p:nvPr/>
        </p:nvSpPr>
        <p:spPr>
          <a:xfrm>
            <a:off x="0" y="0"/>
            <a:ext cx="32512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3B waves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6B2CE-2F82-2640-2309-A5BB3302F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grating with 1000 lines per millimeter is illuminated by monochromatic light of wavelength 500 nanometers. What is the angle of the first-order diffraction?</a:t>
            </a:r>
          </a:p>
          <a:p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/>
              <p:nvPr/>
            </p:nvSpPr>
            <p:spPr>
              <a:xfrm>
                <a:off x="0" y="3082641"/>
                <a:ext cx="8996246" cy="34118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:r>
                  <a:rPr lang="en-US" sz="2800" b="1" dirty="0">
                    <a:solidFill>
                      <a:srgbClr val="00B050"/>
                    </a:solidFill>
                  </a:rPr>
                  <a:t>n</a:t>
                </a:r>
                <a:r>
                  <a:rPr lang="en-US" sz="2800" b="1" dirty="0"/>
                  <a:t> </a:t>
                </a:r>
                <a:r>
                  <a:rPr lang="el-GR" sz="2800" b="1" dirty="0"/>
                  <a:t>λ</a:t>
                </a:r>
                <a:r>
                  <a:rPr lang="en-US" sz="2800" b="1" dirty="0"/>
                  <a:t> = 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d</a:t>
                </a:r>
                <a:r>
                  <a:rPr lang="en-US" sz="2800" b="1" dirty="0"/>
                  <a:t>  sin</a:t>
                </a:r>
                <a:r>
                  <a:rPr lang="el-GR" sz="2800" b="1" dirty="0">
                    <a:solidFill>
                      <a:srgbClr val="7030A0"/>
                    </a:solidFill>
                  </a:rPr>
                  <a:t>ϴ</a:t>
                </a:r>
                <a:endParaRPr lang="en-US" sz="2800" b="1" dirty="0">
                  <a:solidFill>
                    <a:srgbClr val="7030A0"/>
                  </a:solidFill>
                </a:endParaRPr>
              </a:p>
              <a:p>
                <a:pPr marL="0" indent="0" algn="ctr">
                  <a:buNone/>
                </a:pPr>
                <a:endParaRPr lang="en-US" sz="2800" b="1" dirty="0">
                  <a:solidFill>
                    <a:srgbClr val="7030A0"/>
                  </a:solidFill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1 x     500 x 10</a:t>
                </a:r>
                <a:r>
                  <a:rPr lang="en-US" sz="2400" b="1" baseline="30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-9   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00 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0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0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bSup>
                      </m:num>
                      <m:den>
                        <m:r>
                          <a:rPr lang="en-US" sz="20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sin</a:t>
                </a:r>
                <a:r>
                  <a:rPr lang="el-GR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𝟓𝟎𝟎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sup>
                        </m:sSubSup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b/>
                          <m:sup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= 0.5 </a:t>
                </a:r>
              </a:p>
              <a:p>
                <a:pPr algn="ctr"/>
                <a:endParaRPr lang="en-US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24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arcsin</a:t>
                </a:r>
                <a:r>
                  <a:rPr lang="en-US" sz="2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0.5 = 30°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68ABFB-C869-CCB4-7706-55853C2EE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82641"/>
                <a:ext cx="8996246" cy="3411896"/>
              </a:xfrm>
              <a:prstGeom prst="rect">
                <a:avLst/>
              </a:prstGeom>
              <a:blipFill>
                <a:blip r:embed="rId3"/>
                <a:stretch>
                  <a:fillRect t="-1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601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1002</Words>
  <Application>Microsoft Office PowerPoint</Application>
  <PresentationFormat>Widescreen</PresentationFormat>
  <Paragraphs>159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ui-sans-serif</vt:lpstr>
      <vt:lpstr>Office Theme</vt:lpstr>
      <vt:lpstr>PowerPoint Presentation</vt:lpstr>
      <vt:lpstr>PowerPoint Presentation</vt:lpstr>
      <vt:lpstr>PowerPoint Presentation</vt:lpstr>
      <vt:lpstr>Law of diffraction</vt:lpstr>
      <vt:lpstr>Law of diffraction</vt:lpstr>
      <vt:lpstr>Law of diffraction</vt:lpstr>
      <vt:lpstr>PowerPoint Presentation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 of matter table</dc:title>
  <dc:creator>Ahmed</dc:creator>
  <cp:lastModifiedBy>Ahmed</cp:lastModifiedBy>
  <cp:revision>87</cp:revision>
  <dcterms:created xsi:type="dcterms:W3CDTF">2024-01-01T09:04:33Z</dcterms:created>
  <dcterms:modified xsi:type="dcterms:W3CDTF">2024-01-09T21:33:05Z</dcterms:modified>
</cp:coreProperties>
</file>