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72" r:id="rId3"/>
    <p:sldId id="273" r:id="rId4"/>
    <p:sldId id="269" r:id="rId5"/>
    <p:sldId id="270" r:id="rId6"/>
    <p:sldId id="271" r:id="rId7"/>
    <p:sldId id="274" r:id="rId8"/>
    <p:sldId id="276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145" autoAdjust="0"/>
  </p:normalViewPr>
  <p:slideViewPr>
    <p:cSldViewPr snapToGrid="0">
      <p:cViewPr varScale="1">
        <p:scale>
          <a:sx n="69" d="100"/>
          <a:sy n="69" d="100"/>
        </p:scale>
        <p:origin x="11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EA6FC-4D7E-4072-BAD5-39A8236F81AC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C5759-A1A2-437D-8EC7-6F72847A2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8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5D801-0A74-8E6B-E29F-8559F2FDB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987C55-3618-EEAD-B653-E551C9040A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A87835-F97A-077C-1777-F08D0F9836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same type of band structure as an insulator, but the energy gap is much smaller, on the order of 1 eV.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29070-6320-07C1-8202-6532FCDAC4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6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6D31CC-F6BA-212E-0DBD-0FE19B921F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6E655C-05BC-F7A8-E57F-560DEA0B29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1F77E7-6253-C5D5-699C-CDF48B7EF0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same type of band structure as an insulator, but the energy gap is much smaller, on the order of 1 eV.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FB53C0-9F77-93E0-625C-D1EEB5E614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99CC1-0BAB-D8B1-A67E-C112BFCE5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40638C9-68FF-05CE-DC7A-BE339C11F5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752F02-EED7-E0DD-8C05-AFB1D09805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same type of band structure as an insulator, but the energy gap is much smaller, on the order of 1 eV.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9B122-0D2C-A327-03FB-4F42AD9A44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78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B6D87-5B7C-AB5D-8A0E-3305B8474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E185BD-C0F5-2260-BF75-6F826AFC8D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4C0167-0B89-3040-FE61-E376EBF260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73535-3574-6632-BE6F-05FC8A00C4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10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D4ECE-7B32-553C-AEDD-C2F1F3797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B4D910-8B7E-7330-4237-4E4DA50562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8E5B01-9A0C-7585-A269-2C71B91CF6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F645C-A5AC-1DF1-E6E5-34FEF592F6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21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C1A449-B1D7-EA9A-080F-7C32696E7D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4ACD19-03DE-20FD-12D9-20A28B079B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A4C91D-D72D-5EB4-710B-875EFF00A4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D6AFC-9F39-A1E0-A8C2-89DF41C688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31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70075A-CCD4-168F-042F-47452EF46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F54B5C-6BA7-9315-0E58-3A6AF041C0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003A0B-9935-F6D2-685A-49AD157B9A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electrons are attracted towards the + , the holes towards the – </a:t>
            </a:r>
          </a:p>
          <a:p>
            <a:r>
              <a:rPr lang="en-US" dirty="0"/>
              <a:t>Note: a hole is  not the ion (H+ or Si+) rather, it is the absence of an electron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347D6-77B4-BF6B-2CF1-20C1EDA452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70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AF5D4-A2B0-CD0D-B5DA-46975C3B3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750783-D5A7-FF2C-A19A-0017D8D680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3C6F1E-B8C1-48EF-F79C-40A761C25D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electrons are attracted towards the + , the holes towards the – </a:t>
            </a:r>
          </a:p>
          <a:p>
            <a:r>
              <a:rPr lang="en-US" dirty="0"/>
              <a:t>Note: a hole is  not the ion (H+ or Si+) rather, it is the absence of an electron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3EA034-1B0C-A736-C75C-E1D56746ED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4C0B5-3D10-2B85-B332-FCDAA1BA3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D3E1A6-95A7-6BF3-C53F-86B469BC44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D07C90-11C4-5D53-F822-846880BF75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Lk 99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E7451-2FEE-4393-01B5-F6FB10E4EE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7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2F80-2C67-9210-4942-1BF731F6A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4B75-BF4B-957C-8661-5070D2C89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63043-64EF-ECDA-F401-97C04E3D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3596-CE38-8D71-7A52-73FEC066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9510A-5974-94B8-1E20-44ECF4BD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0335-73F6-6E60-4086-78AB1D323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778DD-460A-061C-A11E-C686AC17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3291-4405-D313-0BCF-B4DA44F1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502C-1BF9-6DE0-71A3-140E46DF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37895-741E-0121-D67A-AA734CFC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D2CE4-7F5A-97CB-5BD0-5F822F59D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9A7D2-582A-577E-B18C-C9294B5CD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561C-87F7-CC07-01E5-D2DE8175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1A18-ACFD-EF5E-9B96-E93012AA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2EBD8-8E94-A454-BFB0-4D0C43BC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3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3CAEA-7587-F0EA-5D43-E51B8FA89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B7E7-E1A3-1FED-3235-C8AF03ECF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99DDC-A2A9-A602-6C2F-5A867939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C8BC0-6545-FAD1-29FD-32D31082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13621-2B15-014B-CD7E-BDE6779A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2866-0C59-683F-7127-0DD281AC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72EA4-3782-C210-CA41-324BD549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9EBE5-2B28-018F-C7FC-85B44710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9CE61-8F5F-DC23-2D3C-B857AAD2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65966-6FDE-2649-D941-21C0C72C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93B88-8D5F-B91C-8467-F4E2328E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3054-0C59-5E81-BF7F-2620FB5E5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6F64-B23A-14CF-4FB3-7B42D6420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B7BB8-3976-6222-3DE9-14F07CF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BE21C-B7B4-3961-8986-E77A5F21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4B890-FB14-51FE-56D0-A9CDAC3C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4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0849-EC4B-E45A-B712-1418F345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278B4-E8DC-BBAE-DAD6-D45A43C6F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D6F66-6942-65B5-C7BF-822AD9026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3BF66-681D-F397-88AF-0B50F0321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ED292-5EE9-B6A4-218D-8606D0FE7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5B3659-04E2-5853-FE37-84089FE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2B7DF6-4BB0-C3D3-3F4F-077B5C05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112C03-9B9D-9784-ADE1-F5E087F5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8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C60A-1242-232C-D6E4-708451B5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DEF0A-0494-E58C-41E0-56FEC212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A7D77-B0EF-E72F-C4A3-B5012897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4919E-CAF1-0C11-200C-ECFA7008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E2FB3C-E5E9-0F53-2EE3-968460B8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F6D2D-A57B-90FD-AF3B-352D14A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5623-8D0E-F3F0-8AEE-27504955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6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158C-9DD7-CA4F-DF20-66B73F69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0F642-621B-6B3B-A3AE-4A962ED5D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5C944-C946-3CEF-9B38-3246A56D9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B9264-14F6-0495-8077-FB2C3B70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E1382-11BB-C114-3D6E-9CE95EA04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14613-E6FF-3B7B-8FBD-BADE7ADB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76BE-4E26-2A33-6CB9-66084935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A7038-3CD8-80FD-386A-960218C24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85B54-08DC-F0B5-D94A-90E93410F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6601D-35E8-5BB5-7CBD-651B11F1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08564-25AD-DE7B-7F21-A9E68511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370E5-E84D-B2C3-2858-F6B8ED8D6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364C3-C011-1D2F-5CAA-173CE8E7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64B72-EC7C-0E3D-341A-E04CB30B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9DCD1-5264-069E-FCCC-BEA559AD6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8647-96B4-46C5-8B78-8B358D64764D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BDA19-BFC5-5F6E-298D-D6EDA4532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9B0A0-76A8-196E-0D72-5B8A85C5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DA181-DE86-3284-E097-248E9A6BB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237D30-1177-C598-D579-8FEE226C344B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4E591-3478-4E6A-A22E-46CFF85DE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Semiconductors: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are materials that can be both insulators and conductors, </a:t>
            </a:r>
          </a:p>
          <a:p>
            <a:pPr marL="914400" lvl="2" indent="0">
              <a:buNone/>
            </a:pPr>
            <a:r>
              <a:rPr lang="en-US" sz="1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they have a  small number of delocalized electrons.</a:t>
            </a:r>
          </a:p>
          <a:p>
            <a:pPr marL="914400" lvl="2" indent="0">
              <a:buNone/>
            </a:pP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Example: 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silicon , germanium </a:t>
            </a:r>
          </a:p>
          <a:p>
            <a:pPr marL="914400" lvl="2" indent="0">
              <a:buNone/>
            </a:pP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5C47D9-396F-C9D8-4716-FD32EADB2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775" y="1973882"/>
            <a:ext cx="3605348" cy="39763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4E3DB4-3966-636A-7129-FAB1EAB631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2684" y="2261006"/>
            <a:ext cx="3605347" cy="368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2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477D07-3F0A-30BB-8153-6A6383658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65CB45-B058-9B6C-21FC-C41B9FDB6BF3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7F048-CE82-3298-05BD-41260AF2B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Semiconductors: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are materials that can be both insulators and conductors, </a:t>
            </a:r>
          </a:p>
          <a:p>
            <a:pPr marL="914400" lvl="2" indent="0">
              <a:buNone/>
            </a:pPr>
            <a:r>
              <a:rPr lang="en-US" sz="1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they have a  small number of delocalized electrons.</a:t>
            </a:r>
          </a:p>
          <a:p>
            <a:pPr marL="914400" lvl="2" indent="0">
              <a:buNone/>
            </a:pP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Example: 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silicon , germanium </a:t>
            </a:r>
          </a:p>
          <a:p>
            <a:pPr marL="914400" lvl="2" indent="0">
              <a:buNone/>
            </a:pP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A4EB7A-0B0C-687B-FF76-FF43AEC08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775" y="1973882"/>
            <a:ext cx="3605348" cy="39763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6" name="Picture 2" descr="What is the range of an energy band gap in a semiconductor? - Quora">
            <a:extLst>
              <a:ext uri="{FF2B5EF4-FFF2-40B4-BE49-F238E27FC236}">
                <a16:creationId xmlns:a16="http://schemas.microsoft.com/office/drawing/2014/main" id="{E94E5EC6-FBF3-637C-1838-BE7B23A8B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096545"/>
            <a:ext cx="6118052" cy="355700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182754B-897B-968A-04A2-690EBB3C2D26}"/>
              </a:ext>
            </a:extLst>
          </p:cNvPr>
          <p:cNvSpPr txBox="1"/>
          <p:nvPr/>
        </p:nvSpPr>
        <p:spPr>
          <a:xfrm>
            <a:off x="0" y="5950198"/>
            <a:ext cx="752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energy band gap for insulator is much larger than that of semiconductors and conductors, hence why it’s difficult for electrons to move to the conduction band.</a:t>
            </a:r>
          </a:p>
        </p:txBody>
      </p:sp>
    </p:spTree>
    <p:extLst>
      <p:ext uri="{BB962C8B-B14F-4D97-AF65-F5344CB8AC3E}">
        <p14:creationId xmlns:p14="http://schemas.microsoft.com/office/powerpoint/2010/main" val="244178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898E2-7BBB-956D-8335-DD75F512F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0EC108-4F85-D968-7B77-280AA0E1900B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C0CA7-3D14-9AAC-EFA1-71244F0D1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76979"/>
            <a:ext cx="11149361" cy="549624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Semiconductors: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are materials that can be both insulators and conductors, </a:t>
            </a:r>
          </a:p>
          <a:p>
            <a:pPr marL="914400" lvl="2" indent="0">
              <a:buNone/>
            </a:pPr>
            <a:r>
              <a:rPr lang="en-US" sz="16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they have a  small number of delocalized electrons.</a:t>
            </a:r>
          </a:p>
          <a:p>
            <a:pPr marL="914400" lvl="2" indent="0">
              <a:buNone/>
            </a:pP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Example: 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silicon , germanium </a:t>
            </a:r>
          </a:p>
          <a:p>
            <a:pPr marL="914400" lvl="2" indent="0">
              <a:buNone/>
            </a:pP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735860-7209-939E-BC45-02CAAE5AE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775" y="1973882"/>
            <a:ext cx="3605348" cy="397631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A2BFC5-8602-7CEE-4258-38D3868B9D1E}"/>
              </a:ext>
            </a:extLst>
          </p:cNvPr>
          <p:cNvSpPr txBox="1"/>
          <p:nvPr/>
        </p:nvSpPr>
        <p:spPr>
          <a:xfrm>
            <a:off x="446049" y="2364059"/>
            <a:ext cx="71813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Sample question: </a:t>
            </a:r>
            <a:r>
              <a:rPr lang="en-US" dirty="0"/>
              <a:t>Why does the band gap of semiconductors decrease as temperature increase (in contrast to conductors).</a:t>
            </a:r>
          </a:p>
          <a:p>
            <a:r>
              <a:rPr lang="en-US" b="1" dirty="0"/>
              <a:t>Or</a:t>
            </a:r>
            <a:br>
              <a:rPr lang="en-US" dirty="0"/>
            </a:br>
            <a:r>
              <a:rPr lang="en-US" dirty="0"/>
              <a:t>why do semiconductors become more conductive at higher temperatures ?</a:t>
            </a:r>
          </a:p>
          <a:p>
            <a:endParaRPr lang="en-US" dirty="0"/>
          </a:p>
          <a:p>
            <a:r>
              <a:rPr lang="en-US" b="1" dirty="0"/>
              <a:t>A:</a:t>
            </a:r>
            <a:r>
              <a:rPr lang="en-US" dirty="0"/>
              <a:t> Because as temperature is increased, more energy is available for the electrons to jump to the conduction band.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[this is because heat imparts vibrations to the atoms and electrons, which makes its easier for electrons to jump to the conduction band]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3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EE37E8-3270-9F3A-3F81-3C3BD8B7F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D07303-8676-5F64-7D7A-4D3984DEC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I-V curve for a diode: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 of semiconducting component:</a:t>
            </a:r>
            <a:br>
              <a:rPr lang="en-US" dirty="0"/>
            </a:br>
            <a:r>
              <a:rPr lang="en-US" dirty="0"/>
              <a:t>- Diode</a:t>
            </a:r>
            <a:br>
              <a:rPr lang="en-US" dirty="0"/>
            </a:br>
            <a:r>
              <a:rPr lang="en-US" dirty="0"/>
              <a:t>- LED</a:t>
            </a:r>
            <a:br>
              <a:rPr lang="en-US" dirty="0"/>
            </a:br>
            <a:r>
              <a:rPr lang="en-US" dirty="0"/>
              <a:t>- Transistor </a:t>
            </a:r>
            <a:br>
              <a:rPr lang="en-US" dirty="0"/>
            </a:br>
            <a:r>
              <a:rPr lang="en-US" u="sng" dirty="0"/>
              <a:t>- thermistor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5B6B51-C777-6789-F932-1AEFF2A20021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pic>
        <p:nvPicPr>
          <p:cNvPr id="1026" name="Picture 2" descr="Diodes - SparkFun Learn">
            <a:extLst>
              <a:ext uri="{FF2B5EF4-FFF2-40B4-BE49-F238E27FC236}">
                <a16:creationId xmlns:a16="http://schemas.microsoft.com/office/drawing/2014/main" id="{305A5A02-D399-B58D-A343-3907EFF96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461" y="1825624"/>
            <a:ext cx="4695167" cy="469516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82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75283-4E1C-D833-B6EF-786396DC4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FE47247-4E4B-B638-36E7-94D80A974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453" y="587840"/>
            <a:ext cx="10515600" cy="4351338"/>
          </a:xfrm>
        </p:spPr>
        <p:txBody>
          <a:bodyPr/>
          <a:lstStyle/>
          <a:p>
            <a:r>
              <a:rPr lang="en-US" dirty="0"/>
              <a:t>I-V curve for various components: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5C20F6-9FAA-4A42-0B30-7ABAE892FDDB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pic>
        <p:nvPicPr>
          <p:cNvPr id="2" name="Picture 2" descr="Graph plotting potential difference against current for a fixed resistor. Line is directly proportional.">
            <a:extLst>
              <a:ext uri="{FF2B5EF4-FFF2-40B4-BE49-F238E27FC236}">
                <a16:creationId xmlns:a16="http://schemas.microsoft.com/office/drawing/2014/main" id="{670E9304-F825-2420-2BEC-C413B0C58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54" y="1295400"/>
            <a:ext cx="4685370" cy="34523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raph plotting potential difference against current for a filament bulb. Line is an upward curve, that levels out and start to dip and potential difference increase.">
            <a:extLst>
              <a:ext uri="{FF2B5EF4-FFF2-40B4-BE49-F238E27FC236}">
                <a16:creationId xmlns:a16="http://schemas.microsoft.com/office/drawing/2014/main" id="{7804CF0A-BF7B-B766-FA4A-0EF4EDD02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667" y="1295400"/>
            <a:ext cx="4685370" cy="34523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237A1E2-9373-18C6-D061-607962CC956A}"/>
              </a:ext>
            </a:extLst>
          </p:cNvPr>
          <p:cNvCxnSpPr/>
          <p:nvPr/>
        </p:nvCxnSpPr>
        <p:spPr>
          <a:xfrm>
            <a:off x="8320668" y="5646738"/>
            <a:ext cx="26093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B7A1C91-A5D6-987E-6F11-C9175541B604}"/>
              </a:ext>
            </a:extLst>
          </p:cNvPr>
          <p:cNvCxnSpPr/>
          <p:nvPr/>
        </p:nvCxnSpPr>
        <p:spPr>
          <a:xfrm>
            <a:off x="1559312" y="5646738"/>
            <a:ext cx="26093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43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D1D7C-16D1-62DE-915C-197F7DAC9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0D6CEE-87CA-4CEF-D4BC-CFDEF3551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453" y="587840"/>
            <a:ext cx="10515600" cy="4351338"/>
          </a:xfrm>
        </p:spPr>
        <p:txBody>
          <a:bodyPr/>
          <a:lstStyle/>
          <a:p>
            <a:r>
              <a:rPr lang="en-US" dirty="0"/>
              <a:t>I-V curve for various components: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7DF5A6-3211-74BC-9F58-9B576EA315AE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pic>
        <p:nvPicPr>
          <p:cNvPr id="2" name="Picture 2" descr="Graph plotting potential difference against current for a diode. Line is horizontal on the x-axis for a part, and then it curves upwards sharply.">
            <a:extLst>
              <a:ext uri="{FF2B5EF4-FFF2-40B4-BE49-F238E27FC236}">
                <a16:creationId xmlns:a16="http://schemas.microsoft.com/office/drawing/2014/main" id="{FD8DEEC3-60A5-4C13-64C1-4065B3F25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54" y="1295400"/>
            <a:ext cx="4685370" cy="34523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This graph shows resistance against light intensity. Resistance decreases as the light intensity increases.">
            <a:extLst>
              <a:ext uri="{FF2B5EF4-FFF2-40B4-BE49-F238E27FC236}">
                <a16:creationId xmlns:a16="http://schemas.microsoft.com/office/drawing/2014/main" id="{8D705D9E-42E5-356F-91A1-5C29C9E7B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028" y="1295400"/>
            <a:ext cx="3452378" cy="34523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6A57FE-6CC0-B96B-5D4B-9C3C730514F4}"/>
              </a:ext>
            </a:extLst>
          </p:cNvPr>
          <p:cNvSpPr txBox="1"/>
          <p:nvPr/>
        </p:nvSpPr>
        <p:spPr>
          <a:xfrm>
            <a:off x="6605239" y="5839273"/>
            <a:ext cx="55867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Think about it… Why does the resistance of a thermistor decreases with increased temperature ?</a:t>
            </a:r>
            <a:br>
              <a:rPr lang="en-US" dirty="0"/>
            </a:br>
            <a:r>
              <a:rPr lang="en-US" sz="1200" dirty="0"/>
              <a:t>(Hint: it’s a semiconductor)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56574E4-A82D-CB9A-9F86-CE3001080E59}"/>
              </a:ext>
            </a:extLst>
          </p:cNvPr>
          <p:cNvCxnSpPr/>
          <p:nvPr/>
        </p:nvCxnSpPr>
        <p:spPr>
          <a:xfrm>
            <a:off x="1516566" y="5646738"/>
            <a:ext cx="26093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C90BA1-2FB6-C874-33CA-7A06C6137E35}"/>
              </a:ext>
            </a:extLst>
          </p:cNvPr>
          <p:cNvCxnSpPr/>
          <p:nvPr/>
        </p:nvCxnSpPr>
        <p:spPr>
          <a:xfrm>
            <a:off x="8320668" y="5646738"/>
            <a:ext cx="26093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357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BB184-7632-0BEF-0EB4-8AD5EE0C3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40F654-15FF-70B1-4588-F34A9AACC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302" y="509782"/>
            <a:ext cx="11684620" cy="583526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Electron hole pairs: </a:t>
            </a:r>
            <a:r>
              <a:rPr lang="en-US" dirty="0"/>
              <a:t>in semiconductors, the electrons jump from valence to conduction band leaving holes behind them. These electrons (and holes) are what allow movement of current.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i="1" dirty="0"/>
            </a:br>
            <a:endParaRPr lang="en-US" i="1" dirty="0"/>
          </a:p>
          <a:p>
            <a:pPr marL="0" indent="0">
              <a:buNone/>
            </a:pPr>
            <a:br>
              <a:rPr lang="en-US" sz="2400" i="1" dirty="0"/>
            </a:br>
            <a:r>
              <a:rPr lang="en-US" sz="2400" i="1" dirty="0"/>
              <a:t>Reminder: In solutions, it is not only the electrons that can conduct current, but ions as well.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59ED3E-D770-C2E6-A4B1-B23DA1A73FD6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C2BA22A-33DC-726D-68FC-0AF1E8894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191" y="2519999"/>
            <a:ext cx="8312187" cy="181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790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C623A-F2F0-82C9-68F8-0A084EF92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1FEB89-A5D9-8152-C4DC-7AE0F5D2E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302" y="509782"/>
            <a:ext cx="11684620" cy="583526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Electron hole pairs: </a:t>
            </a:r>
            <a:r>
              <a:rPr lang="en-US" dirty="0"/>
              <a:t>in semiconductors, the electrons jump from valence to conduction band leaving holes behind them. These electrons (and holes) are what allow movement of current.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i="1" dirty="0"/>
            </a:br>
            <a:endParaRPr lang="en-US" i="1" dirty="0"/>
          </a:p>
          <a:p>
            <a:pPr marL="0" indent="0">
              <a:buNone/>
            </a:pPr>
            <a:br>
              <a:rPr lang="en-US" sz="2400" i="1" dirty="0"/>
            </a:br>
            <a:r>
              <a:rPr lang="en-US" sz="2400" i="1" dirty="0"/>
              <a:t>Reminder: In solutions, it is not only the electrons that can conduct current, but ions as well.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9E9542-A500-DFC2-EF82-B80E83AD180A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9842CA1-6B33-9ED1-AD34-6D84E7B7D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191" y="2519999"/>
            <a:ext cx="8312187" cy="181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DE9785-F9F6-578A-C950-2903C66CC9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9695" y="1649799"/>
            <a:ext cx="8931834" cy="398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11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9E17A-797F-74A1-0AA0-91E2D716B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6DDE8F-D5DF-FB68-5D5A-25E951A2C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302" y="509782"/>
            <a:ext cx="11684620" cy="58352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Super</a:t>
            </a:r>
            <a:r>
              <a:rPr lang="en-US" b="1" dirty="0">
                <a:solidFill>
                  <a:srgbClr val="00B0F0"/>
                </a:solidFill>
              </a:rPr>
              <a:t>conductivity</a:t>
            </a:r>
            <a:r>
              <a:rPr lang="en-US" b="1" dirty="0"/>
              <a:t>: </a:t>
            </a:r>
            <a:r>
              <a:rPr lang="en-US" dirty="0"/>
              <a:t>as a conductor (metal) is cooled to very low temperatures, the metal becomes a better and better conductor, below some </a:t>
            </a:r>
            <a:r>
              <a:rPr lang="en-US" b="1" dirty="0">
                <a:solidFill>
                  <a:srgbClr val="00B0F0"/>
                </a:solidFill>
              </a:rPr>
              <a:t>critical temperature</a:t>
            </a:r>
            <a:r>
              <a:rPr lang="en-US" dirty="0"/>
              <a:t>, the resistance drops to Zero, the metal exhibits</a:t>
            </a:r>
            <a:br>
              <a:rPr lang="en-US" dirty="0"/>
            </a:br>
            <a:r>
              <a:rPr lang="en-US" dirty="0"/>
              <a:t>superconductivity.</a:t>
            </a:r>
          </a:p>
          <a:p>
            <a:endParaRPr lang="en-US" dirty="0"/>
          </a:p>
          <a:p>
            <a:r>
              <a:rPr lang="en-US" dirty="0"/>
              <a:t>Some ceramics exhibit superconductivity</a:t>
            </a:r>
            <a:br>
              <a:rPr lang="en-US" dirty="0"/>
            </a:br>
            <a:r>
              <a:rPr lang="en-US" dirty="0"/>
              <a:t>at higher temperatures than metals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Uses: </a:t>
            </a:r>
          </a:p>
          <a:p>
            <a:pPr lvl="2"/>
            <a:r>
              <a:rPr lang="en-US" b="1" dirty="0"/>
              <a:t>MRI</a:t>
            </a:r>
            <a:r>
              <a:rPr lang="en-US" dirty="0"/>
              <a:t> where powerful currents are needed</a:t>
            </a:r>
            <a:br>
              <a:rPr lang="en-US" dirty="0"/>
            </a:br>
            <a:r>
              <a:rPr lang="en-US" dirty="0"/>
              <a:t> for the magnetic fields</a:t>
            </a:r>
          </a:p>
          <a:p>
            <a:pPr lvl="2"/>
            <a:r>
              <a:rPr lang="en-US" b="1" dirty="0"/>
              <a:t>LHC</a:t>
            </a:r>
            <a:r>
              <a:rPr lang="en-US" dirty="0"/>
              <a:t> &amp; accelerators</a:t>
            </a:r>
            <a:br>
              <a:rPr lang="en-US" i="1" dirty="0"/>
            </a:b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D7F6A-2D6B-3055-566E-94E69ECD6D84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4A.6 Semiconductors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608FA4-7232-FBB5-FA65-19D207C400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017"/>
          <a:stretch/>
        </p:blipFill>
        <p:spPr>
          <a:xfrm>
            <a:off x="7058721" y="1699839"/>
            <a:ext cx="4583151" cy="414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5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629</Words>
  <Application>Microsoft Office PowerPoint</Application>
  <PresentationFormat>Widescreen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of matter table</dc:title>
  <dc:creator>Ahmed</dc:creator>
  <cp:lastModifiedBy>Ahmed</cp:lastModifiedBy>
  <cp:revision>684</cp:revision>
  <dcterms:created xsi:type="dcterms:W3CDTF">2024-01-01T09:04:33Z</dcterms:created>
  <dcterms:modified xsi:type="dcterms:W3CDTF">2024-02-25T18:34:34Z</dcterms:modified>
</cp:coreProperties>
</file>