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91" r:id="rId9"/>
    <p:sldId id="286" r:id="rId10"/>
    <p:sldId id="289" r:id="rId11"/>
    <p:sldId id="290" r:id="rId12"/>
    <p:sldId id="288" r:id="rId13"/>
    <p:sldId id="287" r:id="rId14"/>
    <p:sldId id="295" r:id="rId15"/>
    <p:sldId id="293" r:id="rId16"/>
    <p:sldId id="294" r:id="rId17"/>
    <p:sldId id="292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000FE"/>
    <a:srgbClr val="FFFF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653" autoAdjust="0"/>
  </p:normalViewPr>
  <p:slideViewPr>
    <p:cSldViewPr snapToGrid="0">
      <p:cViewPr>
        <p:scale>
          <a:sx n="66" d="100"/>
          <a:sy n="66" d="100"/>
        </p:scale>
        <p:origin x="1253" y="-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C6996-3267-4987-9D8B-F1A9C6610E1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96D31-BB5B-40F9-9003-E24E3BE96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9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Book, page 101.</a:t>
            </a:r>
          </a:p>
          <a:p>
            <a:endParaRPr lang="en-US" dirty="0"/>
          </a:p>
          <a:p>
            <a:r>
              <a:rPr lang="en-US" dirty="0"/>
              <a:t>We can use degrees or radians, from a circle to define any point on a graph. A full circle = 360Θ = 2pi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6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ECECF1"/>
                </a:solidFill>
                <a:effectLst/>
                <a:latin typeface="Söhne"/>
              </a:rPr>
              <a:t>P104-105</a:t>
            </a:r>
          </a:p>
          <a:p>
            <a:endParaRPr lang="en-US" b="0" i="0" dirty="0">
              <a:solidFill>
                <a:srgbClr val="ECECF1"/>
              </a:solidFill>
              <a:effectLst/>
              <a:latin typeface="Söhne"/>
            </a:endParaRPr>
          </a:p>
          <a:p>
            <a:r>
              <a:rPr lang="en-US" b="0" i="0" dirty="0">
                <a:solidFill>
                  <a:srgbClr val="ECECF1"/>
                </a:solidFill>
                <a:effectLst/>
                <a:latin typeface="Söhne"/>
              </a:rPr>
              <a:t>https://www.youtube.com/watch?v=-UEj0wcgeUk</a:t>
            </a:r>
          </a:p>
          <a:p>
            <a:endParaRPr lang="en-US" b="0" i="0" dirty="0">
              <a:solidFill>
                <a:srgbClr val="ECECF1"/>
              </a:solidFill>
              <a:effectLst/>
              <a:latin typeface="Söhne"/>
            </a:endParaRPr>
          </a:p>
          <a:p>
            <a:r>
              <a:rPr lang="en-US" dirty="0"/>
              <a:t>https://www.youtube.com/watch?v=iWKFPTgkpXo</a:t>
            </a:r>
            <a:endParaRPr lang="en-US" b="0" i="0" dirty="0">
              <a:solidFill>
                <a:srgbClr val="ECECF1"/>
              </a:solidFill>
              <a:effectLst/>
              <a:latin typeface="Söhne"/>
            </a:endParaRPr>
          </a:p>
          <a:p>
            <a:endParaRPr lang="en-US" b="0" i="0" dirty="0">
              <a:solidFill>
                <a:srgbClr val="ECECF1"/>
              </a:solidFill>
              <a:effectLst/>
              <a:latin typeface="Söhne"/>
            </a:endParaRPr>
          </a:p>
          <a:p>
            <a:r>
              <a:rPr lang="en-US" b="0" i="0" dirty="0" err="1">
                <a:solidFill>
                  <a:srgbClr val="ECECF1"/>
                </a:solidFill>
                <a:effectLst/>
                <a:latin typeface="Söhne"/>
              </a:rPr>
              <a:t>Xmdemo</a:t>
            </a:r>
            <a:endParaRPr lang="en-US" b="0" i="0" dirty="0">
              <a:solidFill>
                <a:srgbClr val="ECECF1"/>
              </a:solidFill>
              <a:effectLst/>
              <a:latin typeface="Söhne"/>
            </a:endParaRPr>
          </a:p>
          <a:p>
            <a:endParaRPr lang="en-US" b="0" i="0" dirty="0">
              <a:solidFill>
                <a:srgbClr val="ECECF1"/>
              </a:solidFill>
              <a:effectLst/>
              <a:latin typeface="Söhne"/>
            </a:endParaRPr>
          </a:p>
          <a:p>
            <a:r>
              <a:rPr lang="en-US" b="0" i="0" dirty="0">
                <a:solidFill>
                  <a:srgbClr val="ECECF1"/>
                </a:solidFill>
                <a:effectLst/>
                <a:latin typeface="Söhne"/>
              </a:rPr>
              <a:t>Distance between 2 antinodes = 1/2lambda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ECECF1"/>
                </a:solidFill>
                <a:effectLst/>
                <a:latin typeface="Söhne"/>
              </a:rPr>
              <a:t>Distance between 2 nodes = 1/2lambda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6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ECECF1"/>
                </a:solidFill>
                <a:effectLst/>
                <a:latin typeface="Söhne"/>
              </a:rPr>
              <a:t>Example, guitar, the wavelength of the emitted wave should always be 2x that of the string</a:t>
            </a:r>
          </a:p>
          <a:p>
            <a:endParaRPr lang="en-US" b="0" i="0" dirty="0">
              <a:solidFill>
                <a:srgbClr val="ECECF1"/>
              </a:solidFill>
              <a:effectLst/>
              <a:latin typeface="Söhne"/>
            </a:endParaRPr>
          </a:p>
          <a:p>
            <a:endParaRPr lang="en-US" b="0" i="0" dirty="0">
              <a:solidFill>
                <a:srgbClr val="ECECF1"/>
              </a:solidFill>
              <a:effectLst/>
              <a:latin typeface="Söhne"/>
            </a:endParaRPr>
          </a:p>
          <a:p>
            <a:r>
              <a:rPr lang="en-US" dirty="0"/>
              <a:t>https://medium.com/@fretsuccess/how-do-guitar-strings-produce-their-sound-471cf870ebe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34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ECECF1"/>
                </a:solidFill>
                <a:effectLst/>
                <a:latin typeface="Söhne"/>
              </a:rPr>
              <a:t>Example, guitar, the wavelength of the emitted wave should always be 2x that of the string</a:t>
            </a:r>
          </a:p>
          <a:p>
            <a:endParaRPr lang="en-US" b="0" i="0" dirty="0">
              <a:solidFill>
                <a:srgbClr val="ECECF1"/>
              </a:solidFill>
              <a:effectLst/>
              <a:latin typeface="Söhne"/>
            </a:endParaRPr>
          </a:p>
          <a:p>
            <a:r>
              <a:rPr lang="en-US" dirty="0"/>
              <a:t>https://medium.com/@fretsuccess/how-do-guitar-strings-produce-their-sound-471cf870ebe</a:t>
            </a:r>
          </a:p>
          <a:p>
            <a:endParaRPr lang="en-US" dirty="0"/>
          </a:p>
          <a:p>
            <a:r>
              <a:rPr lang="en-US" dirty="0"/>
              <a:t>Practice</a:t>
            </a:r>
          </a:p>
          <a:p>
            <a:r>
              <a:rPr lang="en-US" b="1" dirty="0"/>
              <a:t>105 cm contrabass = 172 Hz</a:t>
            </a:r>
          </a:p>
          <a:p>
            <a:endParaRPr lang="en-US" b="1" dirty="0"/>
          </a:p>
          <a:p>
            <a:r>
              <a:rPr lang="en-US" b="1" dirty="0"/>
              <a:t>33 cm ukelele,. 548 Hz</a:t>
            </a:r>
          </a:p>
          <a:p>
            <a:endParaRPr lang="en-US" b="1" dirty="0"/>
          </a:p>
          <a:p>
            <a:r>
              <a:rPr lang="en-US" b="1" dirty="0"/>
              <a:t>After this, see 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48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ECECF1"/>
                </a:solidFill>
                <a:effectLst/>
                <a:latin typeface="Söhne"/>
              </a:rPr>
              <a:t>1</a:t>
            </a:r>
            <a:r>
              <a:rPr lang="en-US" b="0" i="0" baseline="30000" dirty="0">
                <a:solidFill>
                  <a:srgbClr val="ECECF1"/>
                </a:solidFill>
                <a:effectLst/>
                <a:latin typeface="Söhne"/>
              </a:rPr>
              <a:t>st</a:t>
            </a:r>
            <a:r>
              <a:rPr lang="en-US" b="0" i="0" dirty="0">
                <a:solidFill>
                  <a:srgbClr val="ECECF1"/>
                </a:solidFill>
                <a:effectLst/>
                <a:latin typeface="Söhne"/>
              </a:rPr>
              <a:t> = 139 Hz</a:t>
            </a:r>
          </a:p>
          <a:p>
            <a:r>
              <a:rPr lang="en-US" b="0" i="0" dirty="0">
                <a:solidFill>
                  <a:srgbClr val="ECECF1"/>
                </a:solidFill>
                <a:effectLst/>
                <a:latin typeface="Söhne"/>
              </a:rPr>
              <a:t>2</a:t>
            </a:r>
            <a:r>
              <a:rPr lang="en-US" b="0" i="0" baseline="30000" dirty="0">
                <a:solidFill>
                  <a:srgbClr val="ECECF1"/>
                </a:solidFill>
                <a:effectLst/>
                <a:latin typeface="Söhne"/>
              </a:rPr>
              <a:t>nd</a:t>
            </a:r>
            <a:r>
              <a:rPr lang="en-US" b="0" i="0" dirty="0">
                <a:solidFill>
                  <a:srgbClr val="ECECF1"/>
                </a:solidFill>
                <a:effectLst/>
                <a:latin typeface="Söhne"/>
              </a:rPr>
              <a:t> = 279 Hz</a:t>
            </a:r>
          </a:p>
          <a:p>
            <a:r>
              <a:rPr lang="en-US" b="0" i="0" dirty="0">
                <a:solidFill>
                  <a:srgbClr val="ECECF1"/>
                </a:solidFill>
                <a:effectLst/>
                <a:latin typeface="Söhne"/>
              </a:rPr>
              <a:t>3</a:t>
            </a:r>
            <a:r>
              <a:rPr lang="en-US" b="0" i="0" baseline="30000" dirty="0">
                <a:solidFill>
                  <a:srgbClr val="ECECF1"/>
                </a:solidFill>
                <a:effectLst/>
                <a:latin typeface="Söhne"/>
              </a:rPr>
              <a:t>rd</a:t>
            </a:r>
            <a:r>
              <a:rPr lang="en-US" b="0" i="0" dirty="0">
                <a:solidFill>
                  <a:srgbClr val="ECECF1"/>
                </a:solidFill>
                <a:effectLst/>
                <a:latin typeface="Söhne"/>
              </a:rPr>
              <a:t> = 418 Hz</a:t>
            </a:r>
          </a:p>
          <a:p>
            <a:endParaRPr lang="en-US" b="0" i="0" dirty="0">
              <a:solidFill>
                <a:srgbClr val="ECECF1"/>
              </a:solidFill>
              <a:effectLst/>
              <a:latin typeface="Söhn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19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ECECF1"/>
                </a:solidFill>
                <a:effectLst/>
                <a:latin typeface="Söhne"/>
              </a:rPr>
              <a:t>P104-105</a:t>
            </a:r>
          </a:p>
          <a:p>
            <a:endParaRPr lang="en-US" b="0" i="0" dirty="0">
              <a:solidFill>
                <a:srgbClr val="ECECF1"/>
              </a:solidFill>
              <a:effectLst/>
              <a:latin typeface="Söhn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36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ECECF1"/>
                </a:solidFill>
                <a:effectLst/>
                <a:latin typeface="Söhne"/>
              </a:rPr>
              <a:t>P106-107</a:t>
            </a:r>
          </a:p>
          <a:p>
            <a:endParaRPr lang="en-US" b="0" i="0" dirty="0">
              <a:solidFill>
                <a:srgbClr val="ECECF1"/>
              </a:solidFill>
              <a:effectLst/>
              <a:latin typeface="Söhne"/>
            </a:endParaRPr>
          </a:p>
          <a:p>
            <a:r>
              <a:rPr lang="en-US" b="0" i="0" dirty="0">
                <a:solidFill>
                  <a:srgbClr val="ECECF1"/>
                </a:solidFill>
                <a:effectLst/>
                <a:latin typeface="Söhne"/>
              </a:rPr>
              <a:t>T in N</a:t>
            </a:r>
          </a:p>
          <a:p>
            <a:r>
              <a:rPr lang="en-US" b="0" i="0" dirty="0">
                <a:solidFill>
                  <a:srgbClr val="ECECF1"/>
                </a:solidFill>
                <a:effectLst/>
                <a:latin typeface="Söhne"/>
              </a:rPr>
              <a:t>Mu in kg/m</a:t>
            </a:r>
          </a:p>
          <a:p>
            <a:endParaRPr lang="en-US" b="0" i="0" dirty="0">
              <a:solidFill>
                <a:srgbClr val="ECECF1"/>
              </a:solidFill>
              <a:effectLst/>
              <a:latin typeface="Söhn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82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ECECF1"/>
                </a:solidFill>
                <a:effectLst/>
                <a:latin typeface="Söhne"/>
              </a:rPr>
              <a:t>P106-107</a:t>
            </a:r>
          </a:p>
          <a:p>
            <a:endParaRPr lang="en-US" b="0" i="0" dirty="0">
              <a:solidFill>
                <a:srgbClr val="ECECF1"/>
              </a:solidFill>
              <a:effectLst/>
              <a:latin typeface="Söhne"/>
            </a:endParaRPr>
          </a:p>
          <a:p>
            <a:r>
              <a:rPr lang="en-US" b="0" i="0" dirty="0">
                <a:solidFill>
                  <a:srgbClr val="ECECF1"/>
                </a:solidFill>
                <a:effectLst/>
                <a:latin typeface="Söhne"/>
              </a:rPr>
              <a:t>T in N</a:t>
            </a:r>
          </a:p>
          <a:p>
            <a:r>
              <a:rPr lang="en-US" b="0" i="0" dirty="0">
                <a:solidFill>
                  <a:srgbClr val="ECECF1"/>
                </a:solidFill>
                <a:effectLst/>
                <a:latin typeface="Söhne"/>
              </a:rPr>
              <a:t>Mu in kg/m</a:t>
            </a:r>
          </a:p>
          <a:p>
            <a:endParaRPr lang="en-US" b="0" i="0" dirty="0">
              <a:solidFill>
                <a:srgbClr val="ECECF1"/>
              </a:solidFill>
              <a:effectLst/>
              <a:latin typeface="Söhn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60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ECECF1"/>
                </a:solidFill>
                <a:effectLst/>
                <a:latin typeface="Söhne"/>
              </a:rPr>
              <a:t>P104-105</a:t>
            </a:r>
          </a:p>
          <a:p>
            <a:endParaRPr lang="en-US" b="0" i="0" dirty="0">
              <a:solidFill>
                <a:srgbClr val="ECECF1"/>
              </a:solidFill>
              <a:effectLst/>
              <a:latin typeface="Söhn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22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ECECF1"/>
                </a:solidFill>
                <a:effectLst/>
                <a:latin typeface="Söhne"/>
              </a:rPr>
              <a:t>P104-105</a:t>
            </a:r>
          </a:p>
          <a:p>
            <a:endParaRPr lang="en-US" b="0" i="0" dirty="0">
              <a:solidFill>
                <a:srgbClr val="ECECF1"/>
              </a:solidFill>
              <a:effectLst/>
              <a:latin typeface="Söhn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sin wave can be used to represent </a:t>
            </a:r>
          </a:p>
          <a:p>
            <a:r>
              <a:rPr lang="en-US" dirty="0"/>
              <a:t>https://www.mathsisfun.com/algebra/trig-sin-cos-tan-graphs.html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can use degrees or radians, from a circle to define any point on a graph. A full circle = 360Θ = 2pi</a:t>
            </a:r>
          </a:p>
          <a:p>
            <a:endParaRPr lang="en-US" dirty="0"/>
          </a:p>
          <a:p>
            <a:r>
              <a:rPr lang="en-US" dirty="0"/>
              <a:t>Lets continue till 450 degrees, 450 and 90 are in phase. Any 2 points together are known as in phase</a:t>
            </a:r>
          </a:p>
          <a:p>
            <a:endParaRPr lang="en-US" dirty="0"/>
          </a:p>
          <a:p>
            <a:r>
              <a:rPr lang="en-US" dirty="0"/>
              <a:t>To get a whole rotation, say.. Is it divisible by 360 ?  </a:t>
            </a:r>
          </a:p>
          <a:p>
            <a:r>
              <a:rPr lang="en-US" dirty="0"/>
              <a:t>Half rotation, is it divisible by 180 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87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sin wave can be used to represent </a:t>
            </a:r>
          </a:p>
          <a:p>
            <a:r>
              <a:rPr lang="en-US" dirty="0"/>
              <a:t>https://www.mathsisfun.com/algebra/trig-sin-cos-tan-graphs.html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can use degrees or radians, from a circle to define any point on a graph. A full circle = 360Θ = 2pi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Lets continue till 450 degrees, 450 and 90 are in phase. Any 2 points together are known as in phase</a:t>
            </a:r>
          </a:p>
          <a:p>
            <a:endParaRPr lang="en-US" dirty="0"/>
          </a:p>
          <a:p>
            <a:r>
              <a:rPr lang="en-US" dirty="0"/>
              <a:t>To get a whole rotation, say.. Is it divisible by 360 ?  </a:t>
            </a:r>
          </a:p>
          <a:p>
            <a:r>
              <a:rPr lang="en-US" dirty="0"/>
              <a:t>Half rotation, is it divisible by 180 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86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sin wave can be used to represent </a:t>
            </a:r>
          </a:p>
          <a:p>
            <a:r>
              <a:rPr lang="en-US" dirty="0"/>
              <a:t>https://www.mathsisfun.com/algebra/trig-sin-cos-tan-graphs.html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can use degrees or radians, from a circle to define any point on a graph. A full circle = 360Θ = 2pi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Lets continue till 450 degrees, 450 and 90 are in phase. Any 2 points together are known as in phase</a:t>
            </a:r>
          </a:p>
          <a:p>
            <a:endParaRPr lang="en-US" dirty="0"/>
          </a:p>
          <a:p>
            <a:r>
              <a:rPr lang="en-US" dirty="0"/>
              <a:t>To get a whole rotation, say.. Is it divisible by 360 ?  </a:t>
            </a:r>
          </a:p>
          <a:p>
            <a:r>
              <a:rPr lang="en-US" dirty="0"/>
              <a:t>Half rotation, is it divisible by 180 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45 = pi/4</a:t>
            </a:r>
          </a:p>
          <a:p>
            <a:r>
              <a:rPr lang="en-US" dirty="0"/>
              <a:t>60 degrees = pi/3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81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Wavefront, parallel lines may represent crest.</a:t>
            </a:r>
          </a:p>
          <a:p>
            <a:r>
              <a:rPr lang="en-US" dirty="0"/>
              <a:t>Arrows represent the 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16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ECECF1"/>
                </a:solidFill>
                <a:effectLst/>
                <a:latin typeface="Söhne"/>
              </a:rPr>
              <a:t>Must show </a:t>
            </a:r>
            <a:r>
              <a:rPr lang="en-US" b="0" i="0" dirty="0" err="1">
                <a:solidFill>
                  <a:srgbClr val="ECECF1"/>
                </a:solidFill>
                <a:effectLst/>
                <a:latin typeface="Söhne"/>
              </a:rPr>
              <a:t>phet</a:t>
            </a:r>
            <a:r>
              <a:rPr lang="en-US" b="0" i="0" dirty="0">
                <a:solidFill>
                  <a:srgbClr val="ECECF1"/>
                </a:solidFill>
                <a:effectLst/>
                <a:latin typeface="Söhne"/>
              </a:rPr>
              <a:t> ,See checkpoint after this slide</a:t>
            </a:r>
          </a:p>
          <a:p>
            <a:endParaRPr lang="en-US" b="0" i="0" dirty="0">
              <a:solidFill>
                <a:srgbClr val="ECECF1"/>
              </a:solidFill>
              <a:effectLst/>
              <a:latin typeface="Söhne"/>
            </a:endParaRPr>
          </a:p>
          <a:p>
            <a:r>
              <a:rPr lang="en-US" dirty="0"/>
              <a:t>Btw, constructive, same side of rope, no tension on end of rope</a:t>
            </a:r>
          </a:p>
          <a:p>
            <a:r>
              <a:rPr lang="en-US" dirty="0"/>
              <a:t>        destructive, waves meet on opposite side of rope/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5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ECECF1"/>
                </a:solidFill>
                <a:effectLst/>
                <a:latin typeface="Söhne"/>
              </a:rPr>
              <a:t>Must show </a:t>
            </a:r>
            <a:r>
              <a:rPr lang="en-US" b="0" i="0" dirty="0" err="1">
                <a:solidFill>
                  <a:srgbClr val="ECECF1"/>
                </a:solidFill>
                <a:effectLst/>
                <a:latin typeface="Söhne"/>
              </a:rPr>
              <a:t>phet</a:t>
            </a:r>
            <a:r>
              <a:rPr lang="en-US" b="0" i="0" dirty="0">
                <a:solidFill>
                  <a:srgbClr val="ECECF1"/>
                </a:solidFill>
                <a:effectLst/>
                <a:latin typeface="Söhne"/>
              </a:rPr>
              <a:t> ,See checkpoint after this slide</a:t>
            </a:r>
          </a:p>
          <a:p>
            <a:endParaRPr lang="en-US" b="0" i="0" dirty="0">
              <a:solidFill>
                <a:srgbClr val="ECECF1"/>
              </a:solidFill>
              <a:effectLst/>
              <a:latin typeface="Söhne"/>
            </a:endParaRPr>
          </a:p>
          <a:p>
            <a:r>
              <a:rPr lang="en-US" dirty="0"/>
              <a:t>Btw, constructive, same side of rope, no tension on end of rope</a:t>
            </a:r>
          </a:p>
          <a:p>
            <a:r>
              <a:rPr lang="en-US" dirty="0"/>
              <a:t>        destructive, waves meet on opposite side of rope/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23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ECECF1"/>
                </a:solidFill>
                <a:effectLst/>
                <a:latin typeface="Söhne"/>
              </a:rPr>
              <a:t>P104-105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3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45A8C-3CCC-4529-9CF6-C4CCBCE61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07A55-1C5C-465F-9DC2-31B8CF6E0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75524-79B8-4C40-AFA8-6C3288E68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68A12-C34F-4F56-AA34-7216DB78D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3B32B-2238-4691-A6D4-83335B67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8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D3E8-A6B3-4BCA-B23F-3F1A75B3F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F1D2E-97AE-4B2A-A690-3957277E0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ECFC5-1F3F-4334-AB5A-49D3D459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5DD67-491C-462F-B39F-081381928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24831-47F3-452A-9268-51D381CD6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5D2E1A-F05B-4369-B6BD-01C302620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B337F7-17BC-4CD2-A0F5-DC987352B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68032-3649-45BF-9CD7-BBB910068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56BC2-8E5D-4C94-95A2-9F60FE70C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9E1C5-C259-48EC-A61E-39B1AA62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6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07016-C53C-47AA-8266-B06C3D9E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297F2-ABFB-4E18-AACB-2718D9231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BE654-256F-4FDE-A22B-7DABCE3B3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9B786-2224-4ED8-A3E7-892AC065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66A74-D372-4277-B0F0-296B1FB6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9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A9BD0-49A4-49B7-9ACD-16BB06260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40CF5-7F17-4617-B276-0EFCA77E7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80A03-6F70-412A-BBB1-D83DB1A81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CE73E-3A42-4E0F-AAEE-FD577002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32A81-312B-4022-A894-9982A716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0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E8FCB-4F23-4C68-A841-63FAA178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070A-83DA-428F-8C3E-03D9D9DBE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1AFE9-540E-4408-93D3-F9E5438AA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C5D29-F8B8-4C5F-88B9-D8B5A536A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2D62F-E0EA-4397-9B97-7980B4B70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3E576-9979-43F2-A536-490208E1D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4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4705C-2720-49F6-B2DB-D493CF724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A63AF-3CEA-4A43-B27A-3091EC204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60078-BD67-404E-9F2B-7351B369F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E2D295-E136-4E7A-B046-A763A3543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E53DB4-5993-4755-BEDF-51170045F9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D641EC-A0A1-4908-BA33-43A054FAF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E95536-CA3C-4A54-9535-0ADDA379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33E9C1-8636-4B8E-93A4-0E3CD9736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6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DEC1E-3F6E-4007-BC6F-F69DAD0A0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6EF3F-CAE0-40A9-923B-C58E9D1F8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140FE-824C-45A6-92B7-8196F1EC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61336-140C-43ED-B2AB-1C436495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6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32DEE7-5761-47C9-9E16-109BF50F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AB922-A8F5-485E-B743-CC7C7457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732B7-ABDF-4818-920F-5A754C75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5C35-6ED8-4556-B25D-E20798C5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2A2CC-E3D8-4D80-88E7-7204D80C8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CC68C-017E-46A4-8905-CAEAB9286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F5F2C-780E-49BA-ADBA-272A7401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BD205-D48D-466F-B96E-613AECA44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06AF8-301A-4ECD-AA21-97EDB5DD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8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BE70E-9CAA-43F1-A6C0-7CA8E350F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951D9A-25C3-46B3-BD06-FF9611692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1EB03-C288-4D4A-81E3-21D633055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0447F-3148-4DC7-8631-A644777B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8563D-9B2C-41B8-A34A-5A6FD2FD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DA211-C2C7-4D60-9E5D-E310C9357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6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FF621-EB71-427A-9C8E-28724B2D7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E941F-DBEE-4251-86C8-5EF026F89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E4743-C8E5-470C-8134-A8FA2A3C05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0CCD-EBC4-4688-A5EB-2638F74E011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B4CE7-95B9-4C31-9D02-59E370F33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3AF4A-F5E5-4127-850B-A3285E35B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3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+mn-lt"/>
              </a:rPr>
              <a:t>phase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The phase of a wave refers to a position in its cycle, it indicates the wave's progress, Or a certain position in its cycle.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i="1" dirty="0"/>
              <a:t>It indicates specific point in its cycle and how far it has progressed through a complete oscillation</a:t>
            </a:r>
          </a:p>
          <a:p>
            <a:r>
              <a:rPr lang="en-US" i="1" dirty="0"/>
              <a:t>It is measured in degrees or radians </a:t>
            </a:r>
          </a:p>
          <a:p>
            <a:pPr marL="0" indent="0">
              <a:buNone/>
            </a:pPr>
            <a:endParaRPr lang="en-US" i="1" dirty="0"/>
          </a:p>
          <a:p>
            <a:endParaRPr lang="en-US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Wave phase</a:t>
            </a:r>
          </a:p>
        </p:txBody>
      </p:sp>
      <p:sp>
        <p:nvSpPr>
          <p:cNvPr id="3" name="AutoShape 2" descr="Generated by DALL·E">
            <a:extLst>
              <a:ext uri="{FF2B5EF4-FFF2-40B4-BE49-F238E27FC236}">
                <a16:creationId xmlns:a16="http://schemas.microsoft.com/office/drawing/2014/main" id="{7F805919-490C-AFFE-3CF1-784672EB5A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43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+mn-lt"/>
              </a:rPr>
              <a:t>2 Stationary (standing) waves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800" b="0" i="0" dirty="0">
                <a:effectLst/>
                <a:latin typeface="KaTeX_Main"/>
              </a:rPr>
              <a:t>Is the continuous superposition of opposite waves</a:t>
            </a:r>
          </a:p>
          <a:p>
            <a:pPr marL="457200" lvl="1" indent="0">
              <a:buNone/>
            </a:pPr>
            <a:r>
              <a:rPr lang="en-US" sz="3200" dirty="0">
                <a:latin typeface="KaTeX_Main"/>
              </a:rPr>
              <a:t>	* They have the same speed, frequency, amplitude</a:t>
            </a:r>
          </a:p>
          <a:p>
            <a:pPr marL="457200" lvl="1" indent="0">
              <a:buNone/>
            </a:pPr>
            <a:r>
              <a:rPr lang="en-US" sz="3200" b="0" i="0" dirty="0">
                <a:effectLst/>
                <a:latin typeface="KaTeX_Main"/>
              </a:rPr>
              <a:t>	* The wave does not move, it only oscillates</a:t>
            </a:r>
          </a:p>
          <a:p>
            <a:pPr marL="457200" lvl="1" indent="0">
              <a:buNone/>
            </a:pPr>
            <a:r>
              <a:rPr lang="en-US" sz="3200" dirty="0">
                <a:latin typeface="KaTeX_Main"/>
              </a:rPr>
              <a:t>	* Energy isn’t transferred along the wave</a:t>
            </a:r>
            <a:br>
              <a:rPr lang="el-GR" b="0" i="0" dirty="0">
                <a:solidFill>
                  <a:srgbClr val="ECECF1"/>
                </a:solidFill>
                <a:effectLst/>
                <a:latin typeface="KaTeX_Main"/>
              </a:rPr>
            </a:b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Wavefronts</a:t>
            </a:r>
          </a:p>
        </p:txBody>
      </p:sp>
      <p:sp>
        <p:nvSpPr>
          <p:cNvPr id="3" name="AutoShape 2" descr="Generated by DALL·E">
            <a:extLst>
              <a:ext uri="{FF2B5EF4-FFF2-40B4-BE49-F238E27FC236}">
                <a16:creationId xmlns:a16="http://schemas.microsoft.com/office/drawing/2014/main" id="{7F805919-490C-AFFE-3CF1-784672EB5A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369FC-7BE8-73CF-DA23-60853098DFEE}"/>
              </a:ext>
            </a:extLst>
          </p:cNvPr>
          <p:cNvSpPr/>
          <p:nvPr/>
        </p:nvSpPr>
        <p:spPr>
          <a:xfrm>
            <a:off x="10131552" y="6241036"/>
            <a:ext cx="1804416" cy="25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91904DB-0F6B-A681-6561-97E8046DCA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698" b="13717"/>
          <a:stretch/>
        </p:blipFill>
        <p:spPr>
          <a:xfrm>
            <a:off x="5427260" y="3934188"/>
            <a:ext cx="6764740" cy="259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07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+mn-lt"/>
              </a:rPr>
              <a:t>2 Stationary (standing) waves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br>
              <a:rPr lang="el-GR" b="0" i="0" dirty="0">
                <a:solidFill>
                  <a:srgbClr val="ECECF1"/>
                </a:solidFill>
                <a:effectLst/>
                <a:latin typeface="KaTeX_Main"/>
              </a:rPr>
            </a:br>
            <a:endParaRPr lang="en-US" i="1" dirty="0"/>
          </a:p>
          <a:p>
            <a:endParaRPr lang="en-US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Wavefronts</a:t>
            </a:r>
          </a:p>
        </p:txBody>
      </p:sp>
      <p:sp>
        <p:nvSpPr>
          <p:cNvPr id="3" name="AutoShape 2" descr="Generated by DALL·E">
            <a:extLst>
              <a:ext uri="{FF2B5EF4-FFF2-40B4-BE49-F238E27FC236}">
                <a16:creationId xmlns:a16="http://schemas.microsoft.com/office/drawing/2014/main" id="{7F805919-490C-AFFE-3CF1-784672EB5A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369FC-7BE8-73CF-DA23-60853098DFEE}"/>
              </a:ext>
            </a:extLst>
          </p:cNvPr>
          <p:cNvSpPr/>
          <p:nvPr/>
        </p:nvSpPr>
        <p:spPr>
          <a:xfrm>
            <a:off x="10131552" y="6241036"/>
            <a:ext cx="1804416" cy="25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31687B-F549-E89E-BE2D-2E0B52C72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643" y="2714181"/>
            <a:ext cx="6900672" cy="39234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0EE2D5-8804-2E59-B75D-3899F124E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685" y="1825626"/>
            <a:ext cx="4959680" cy="43513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D9986D-A421-C9D6-5399-588D396A8E12}"/>
              </a:ext>
            </a:extLst>
          </p:cNvPr>
          <p:cNvSpPr txBox="1"/>
          <p:nvPr/>
        </p:nvSpPr>
        <p:spPr>
          <a:xfrm>
            <a:off x="6785134" y="1825625"/>
            <a:ext cx="3499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λ</a:t>
            </a:r>
            <a:r>
              <a:rPr lang="en-US" sz="2400" b="1" dirty="0"/>
              <a:t> = 2</a:t>
            </a:r>
            <a:r>
              <a:rPr lang="en-US" sz="2400" b="1" dirty="0">
                <a:solidFill>
                  <a:srgbClr val="FF0000"/>
                </a:solidFill>
              </a:rPr>
              <a:t>L</a:t>
            </a:r>
            <a:r>
              <a:rPr lang="en-US" sz="2400" b="1" dirty="0"/>
              <a:t>     (</a:t>
            </a:r>
            <a:r>
              <a:rPr lang="en-US" sz="2400" b="1" dirty="0">
                <a:solidFill>
                  <a:srgbClr val="FF0000"/>
                </a:solidFill>
              </a:rPr>
              <a:t>L</a:t>
            </a:r>
            <a:r>
              <a:rPr lang="en-US" sz="2400" b="1" dirty="0"/>
              <a:t>ength of string) for 1</a:t>
            </a:r>
            <a:r>
              <a:rPr lang="en-US" sz="2400" b="1" baseline="30000" dirty="0"/>
              <a:t>st</a:t>
            </a:r>
            <a:r>
              <a:rPr lang="en-US" sz="2400" b="1" dirty="0"/>
              <a:t> harmonic</a:t>
            </a:r>
          </a:p>
        </p:txBody>
      </p:sp>
    </p:spTree>
    <p:extLst>
      <p:ext uri="{BB962C8B-B14F-4D97-AF65-F5344CB8AC3E}">
        <p14:creationId xmlns:p14="http://schemas.microsoft.com/office/powerpoint/2010/main" val="2143546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+mn-lt"/>
              </a:rPr>
              <a:t>2 Stationary (standing) waves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br>
              <a:rPr lang="el-GR" b="0" i="0" dirty="0">
                <a:solidFill>
                  <a:srgbClr val="ECECF1"/>
                </a:solidFill>
                <a:effectLst/>
                <a:latin typeface="KaTeX_Main"/>
              </a:rPr>
            </a:br>
            <a:endParaRPr lang="en-US" i="1" dirty="0"/>
          </a:p>
          <a:p>
            <a:endParaRPr lang="en-US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Wavefronts</a:t>
            </a:r>
          </a:p>
        </p:txBody>
      </p:sp>
      <p:sp>
        <p:nvSpPr>
          <p:cNvPr id="3" name="AutoShape 2" descr="Generated by DALL·E">
            <a:extLst>
              <a:ext uri="{FF2B5EF4-FFF2-40B4-BE49-F238E27FC236}">
                <a16:creationId xmlns:a16="http://schemas.microsoft.com/office/drawing/2014/main" id="{7F805919-490C-AFFE-3CF1-784672EB5A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369FC-7BE8-73CF-DA23-60853098DFEE}"/>
              </a:ext>
            </a:extLst>
          </p:cNvPr>
          <p:cNvSpPr/>
          <p:nvPr/>
        </p:nvSpPr>
        <p:spPr>
          <a:xfrm>
            <a:off x="10131552" y="6241036"/>
            <a:ext cx="1804416" cy="25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31687B-F549-E89E-BE2D-2E0B52C72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643" y="2714181"/>
            <a:ext cx="6900672" cy="39234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0EE2D5-8804-2E59-B75D-3899F124E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685" y="1825626"/>
            <a:ext cx="4959680" cy="43513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D9986D-A421-C9D6-5399-588D396A8E12}"/>
              </a:ext>
            </a:extLst>
          </p:cNvPr>
          <p:cNvSpPr txBox="1"/>
          <p:nvPr/>
        </p:nvSpPr>
        <p:spPr>
          <a:xfrm>
            <a:off x="6785134" y="1825625"/>
            <a:ext cx="3499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λ</a:t>
            </a:r>
            <a:r>
              <a:rPr lang="en-US" sz="2400" b="1" dirty="0"/>
              <a:t> = 2</a:t>
            </a:r>
            <a:r>
              <a:rPr lang="en-US" sz="2400" b="1" dirty="0">
                <a:solidFill>
                  <a:srgbClr val="FF0000"/>
                </a:solidFill>
              </a:rPr>
              <a:t>L</a:t>
            </a:r>
            <a:r>
              <a:rPr lang="en-US" sz="2400" b="1" dirty="0"/>
              <a:t>     (</a:t>
            </a:r>
            <a:r>
              <a:rPr lang="en-US" sz="2400" b="1" dirty="0">
                <a:solidFill>
                  <a:srgbClr val="FF0000"/>
                </a:solidFill>
              </a:rPr>
              <a:t>L</a:t>
            </a:r>
            <a:r>
              <a:rPr lang="en-US" sz="2400" b="1" dirty="0"/>
              <a:t>ength of string)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859A5F-209D-9FC6-8BC0-11B28B9843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6605"/>
          <a:stretch/>
        </p:blipFill>
        <p:spPr>
          <a:xfrm>
            <a:off x="1489863" y="2333976"/>
            <a:ext cx="9725418" cy="346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26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+mn-lt"/>
              </a:rPr>
              <a:t>2 Stationary (standing) waves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91127" cy="4351338"/>
          </a:xfrm>
        </p:spPr>
        <p:txBody>
          <a:bodyPr/>
          <a:lstStyle/>
          <a:p>
            <a:pPr lvl="1"/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drainage pipe is 1.23 m in length, 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it makes a noise when wind blows through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it,  determine the frequency of the 1</a:t>
            </a:r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st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2</a:t>
            </a:r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nd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and 3</a:t>
            </a:r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rd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harmonics.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speed of sound in air is 343 m/s</a:t>
            </a: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2" indent="0">
              <a:buNone/>
            </a:pPr>
            <a:br>
              <a:rPr lang="en-US" b="0" i="0" dirty="0">
                <a:effectLst/>
                <a:latin typeface="KaTeX_Main"/>
              </a:rPr>
            </a:b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Wavefronts</a:t>
            </a:r>
          </a:p>
        </p:txBody>
      </p:sp>
      <p:sp>
        <p:nvSpPr>
          <p:cNvPr id="3" name="AutoShape 2" descr="Generated by DALL·E">
            <a:extLst>
              <a:ext uri="{FF2B5EF4-FFF2-40B4-BE49-F238E27FC236}">
                <a16:creationId xmlns:a16="http://schemas.microsoft.com/office/drawing/2014/main" id="{7F805919-490C-AFFE-3CF1-784672EB5A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369FC-7BE8-73CF-DA23-60853098DFEE}"/>
              </a:ext>
            </a:extLst>
          </p:cNvPr>
          <p:cNvSpPr/>
          <p:nvPr/>
        </p:nvSpPr>
        <p:spPr>
          <a:xfrm>
            <a:off x="10131552" y="6241036"/>
            <a:ext cx="1804416" cy="25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998315-1D83-CEA3-581B-4755869CD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0269" y="1405731"/>
            <a:ext cx="49596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87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+mn-lt"/>
              </a:rPr>
              <a:t>2 Stationary (standing) waves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65A6248-C115-4BFC-B76A-5151673E56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91127" cy="4351338"/>
              </a:xfrm>
            </p:spPr>
            <p:txBody>
              <a:bodyPr/>
              <a:lstStyle/>
              <a:p>
                <a:pPr lvl="1"/>
                <a:r>
                  <a:rPr lang="en-US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The speed of a wave generated on a string travel at a speed that depends on:</a:t>
                </a:r>
              </a:p>
              <a:p>
                <a:pPr lvl="2"/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</a:t>
                </a:r>
                <a:r>
                  <a:rPr lang="en-US" sz="2400" b="1" dirty="0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ension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Force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attached on the spring</a:t>
                </a: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(can sometimes be a weight at the end of the spring)</a:t>
                </a: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2"/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The mass per unit length (or linear density)   </a:t>
                </a:r>
                <a:r>
                  <a:rPr lang="en-US" sz="2400" b="1" i="0" dirty="0">
                    <a:solidFill>
                      <a:srgbClr val="00B0F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µ</a:t>
                </a:r>
              </a:p>
              <a:p>
                <a:pPr marL="914400" lvl="2" indent="0">
                  <a:buNone/>
                </a:pPr>
                <a:endParaRPr lang="en-US" b="1" i="0" dirty="0">
                  <a:solidFill>
                    <a:srgbClr val="00B0F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2" indent="0">
                  <a:buNone/>
                </a:pPr>
                <a:endParaRPr lang="en-US" b="1" i="1" dirty="0">
                  <a:solidFill>
                    <a:srgbClr val="00B0F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800" b="1" dirty="0">
                                  <a:solidFill>
                                    <a:schemeClr val="accent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µ 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b="1" i="0" dirty="0">
                  <a:solidFill>
                    <a:srgbClr val="00B0F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2" indent="0">
                  <a:buNone/>
                </a:pPr>
                <a:br>
                  <a:rPr lang="en-US" b="0" i="0" dirty="0">
                    <a:effectLst/>
                    <a:latin typeface="KaTeX_Main"/>
                  </a:rPr>
                </a:br>
                <a:endParaRPr lang="en-US" i="1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65A6248-C115-4BFC-B76A-5151673E56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91127" cy="4351338"/>
              </a:xfrm>
              <a:blipFill>
                <a:blip r:embed="rId3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Wavefronts</a:t>
            </a:r>
          </a:p>
        </p:txBody>
      </p:sp>
      <p:sp>
        <p:nvSpPr>
          <p:cNvPr id="3" name="AutoShape 2" descr="Generated by DALL·E">
            <a:extLst>
              <a:ext uri="{FF2B5EF4-FFF2-40B4-BE49-F238E27FC236}">
                <a16:creationId xmlns:a16="http://schemas.microsoft.com/office/drawing/2014/main" id="{7F805919-490C-AFFE-3CF1-784672EB5A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369FC-7BE8-73CF-DA23-60853098DFEE}"/>
              </a:ext>
            </a:extLst>
          </p:cNvPr>
          <p:cNvSpPr/>
          <p:nvPr/>
        </p:nvSpPr>
        <p:spPr>
          <a:xfrm>
            <a:off x="10131552" y="6241036"/>
            <a:ext cx="1804416" cy="25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19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+mn-lt"/>
              </a:rPr>
              <a:t>2 Stationary (standing) waves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65A6248-C115-4BFC-B76A-5151673E56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91127" cy="4351338"/>
              </a:xfrm>
            </p:spPr>
            <p:txBody>
              <a:bodyPr/>
              <a:lstStyle/>
              <a:p>
                <a:pPr lvl="1"/>
                <a:r>
                  <a:rPr lang="en-US" sz="22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The speed of a wave generated on a string travel at a speed that depends on:</a:t>
                </a:r>
              </a:p>
              <a:p>
                <a:pPr lvl="2"/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</a:t>
                </a:r>
                <a:r>
                  <a:rPr lang="en-US" sz="2200" b="1" dirty="0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ension </a:t>
                </a:r>
                <a:r>
                  <a:rPr lang="en-US" sz="2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Force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attached on the spring</a:t>
                </a:r>
                <a:b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(can sometimes be a weight at the end of the spring)</a:t>
                </a:r>
                <a:b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endParaRPr lang="en-US" sz="2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2"/>
                <a:r>
                  <a:rPr lang="en-US" sz="22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The mass per unit length (or linear density)   </a:t>
                </a:r>
                <a:r>
                  <a:rPr lang="en-US" sz="2200" b="1" i="0" dirty="0">
                    <a:solidFill>
                      <a:srgbClr val="00B0F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µ</a:t>
                </a:r>
              </a:p>
              <a:p>
                <a:pPr marL="914400" lvl="2" indent="0">
                  <a:buNone/>
                </a:pPr>
                <a:endParaRPr lang="en-US" b="1" i="0" dirty="0">
                  <a:solidFill>
                    <a:srgbClr val="00B0F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2" indent="0">
                  <a:buNone/>
                </a:pPr>
                <a:endParaRPr lang="en-US" b="1" i="1" dirty="0">
                  <a:solidFill>
                    <a:srgbClr val="00B0F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800" b="1" dirty="0">
                                  <a:solidFill>
                                    <a:schemeClr val="accent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µ 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b="1" i="0" dirty="0">
                  <a:solidFill>
                    <a:srgbClr val="00B0F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2" indent="0">
                  <a:buNone/>
                </a:pPr>
                <a:br>
                  <a:rPr lang="en-US" b="0" i="0" dirty="0">
                    <a:effectLst/>
                    <a:latin typeface="KaTeX_Main"/>
                  </a:rPr>
                </a:br>
                <a:endParaRPr lang="en-US" i="1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65A6248-C115-4BFC-B76A-5151673E56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91127" cy="4351338"/>
              </a:xfrm>
              <a:blipFill>
                <a:blip r:embed="rId3"/>
                <a:stretch>
                  <a:fillRect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Wavefronts</a:t>
            </a:r>
          </a:p>
        </p:txBody>
      </p:sp>
      <p:sp>
        <p:nvSpPr>
          <p:cNvPr id="3" name="AutoShape 2" descr="Generated by DALL·E">
            <a:extLst>
              <a:ext uri="{FF2B5EF4-FFF2-40B4-BE49-F238E27FC236}">
                <a16:creationId xmlns:a16="http://schemas.microsoft.com/office/drawing/2014/main" id="{7F805919-490C-AFFE-3CF1-784672EB5A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369FC-7BE8-73CF-DA23-60853098DFEE}"/>
              </a:ext>
            </a:extLst>
          </p:cNvPr>
          <p:cNvSpPr/>
          <p:nvPr/>
        </p:nvSpPr>
        <p:spPr>
          <a:xfrm>
            <a:off x="10131552" y="6241036"/>
            <a:ext cx="1804416" cy="25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55E79B-2C8D-8370-0C02-611FD9664479}"/>
                  </a:ext>
                </a:extLst>
              </p:cNvPr>
              <p:cNvSpPr txBox="1"/>
              <p:nvPr/>
            </p:nvSpPr>
            <p:spPr>
              <a:xfrm>
                <a:off x="3752850" y="3997309"/>
                <a:ext cx="3530278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2800" b="1">
                          <a:solidFill>
                            <a:srgbClr val="7030A0"/>
                          </a:solidFill>
                        </a:rPr>
                        <m:t>λ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800" b="1" dirty="0">
                                  <a:solidFill>
                                    <a:schemeClr val="accent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µ 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55E79B-2C8D-8370-0C02-611FD9664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850" y="3997309"/>
                <a:ext cx="3530278" cy="13653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D208A9-1632-845D-D66A-84FC6C35D910}"/>
                  </a:ext>
                </a:extLst>
              </p:cNvPr>
              <p:cNvSpPr txBox="1"/>
              <p:nvPr/>
            </p:nvSpPr>
            <p:spPr>
              <a:xfrm>
                <a:off x="7791088" y="4000914"/>
                <a:ext cx="3530278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l-GR" sz="2800" b="1">
                              <a:solidFill>
                                <a:srgbClr val="002060"/>
                              </a:solidFill>
                            </a:rPr>
                            <m:t>λ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800" b="1" dirty="0">
                                  <a:solidFill>
                                    <a:schemeClr val="accent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µ 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D208A9-1632-845D-D66A-84FC6C35D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088" y="4000914"/>
                <a:ext cx="3530278" cy="13653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40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+mn-lt"/>
              </a:rPr>
              <a:t>2 Stationary (standing) waves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65A6248-C115-4BFC-B76A-5151673E56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91127" cy="4351338"/>
              </a:xfrm>
            </p:spPr>
            <p:txBody>
              <a:bodyPr/>
              <a:lstStyle/>
              <a:p>
                <a:pPr lvl="1"/>
                <a:r>
                  <a:rPr lang="en-US" sz="22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The speed of a wave generated on a string travel at a speed that depends on:</a:t>
                </a:r>
              </a:p>
              <a:p>
                <a:pPr lvl="2"/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</a:t>
                </a:r>
                <a:r>
                  <a:rPr lang="en-US" sz="2200" b="1" dirty="0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ension </a:t>
                </a:r>
                <a:r>
                  <a:rPr lang="en-US" sz="2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Force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attached on the spring</a:t>
                </a:r>
                <a:b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(can sometimes be a weight at the end of the spring)</a:t>
                </a:r>
                <a:b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endParaRPr lang="en-US" sz="2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2"/>
                <a:r>
                  <a:rPr lang="en-US" sz="22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The mass per unit length (or linear density)   </a:t>
                </a:r>
                <a:r>
                  <a:rPr lang="en-US" sz="2200" b="1" i="0" dirty="0">
                    <a:solidFill>
                      <a:srgbClr val="00B0F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µ</a:t>
                </a:r>
              </a:p>
              <a:p>
                <a:pPr marL="914400" lvl="2" indent="0">
                  <a:buNone/>
                </a:pPr>
                <a:endParaRPr lang="en-US" b="1" i="0" dirty="0">
                  <a:solidFill>
                    <a:srgbClr val="00B0F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2" indent="0">
                  <a:buNone/>
                </a:pPr>
                <a:endParaRPr lang="en-US" b="1" i="1" dirty="0">
                  <a:solidFill>
                    <a:srgbClr val="00B0F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800" b="1" dirty="0">
                                  <a:solidFill>
                                    <a:schemeClr val="accent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µ 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b="1" i="0" dirty="0">
                  <a:solidFill>
                    <a:srgbClr val="00B0F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2" indent="0">
                  <a:buNone/>
                </a:pPr>
                <a:br>
                  <a:rPr lang="en-US" b="0" i="0" dirty="0">
                    <a:effectLst/>
                    <a:latin typeface="KaTeX_Main"/>
                  </a:rPr>
                </a:br>
                <a:endParaRPr lang="en-US" i="1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65A6248-C115-4BFC-B76A-5151673E56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91127" cy="4351338"/>
              </a:xfrm>
              <a:blipFill>
                <a:blip r:embed="rId3"/>
                <a:stretch>
                  <a:fillRect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Wavefronts</a:t>
            </a:r>
          </a:p>
        </p:txBody>
      </p:sp>
      <p:sp>
        <p:nvSpPr>
          <p:cNvPr id="3" name="AutoShape 2" descr="Generated by DALL·E">
            <a:extLst>
              <a:ext uri="{FF2B5EF4-FFF2-40B4-BE49-F238E27FC236}">
                <a16:creationId xmlns:a16="http://schemas.microsoft.com/office/drawing/2014/main" id="{7F805919-490C-AFFE-3CF1-784672EB5A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369FC-7BE8-73CF-DA23-60853098DFEE}"/>
              </a:ext>
            </a:extLst>
          </p:cNvPr>
          <p:cNvSpPr/>
          <p:nvPr/>
        </p:nvSpPr>
        <p:spPr>
          <a:xfrm>
            <a:off x="10131552" y="6241036"/>
            <a:ext cx="1804416" cy="25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55E79B-2C8D-8370-0C02-611FD9664479}"/>
                  </a:ext>
                </a:extLst>
              </p:cNvPr>
              <p:cNvSpPr txBox="1"/>
              <p:nvPr/>
            </p:nvSpPr>
            <p:spPr>
              <a:xfrm>
                <a:off x="3752850" y="3997309"/>
                <a:ext cx="3530278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2800" b="1">
                          <a:solidFill>
                            <a:srgbClr val="7030A0"/>
                          </a:solidFill>
                        </a:rPr>
                        <m:t>λ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800" b="1" dirty="0">
                                  <a:solidFill>
                                    <a:schemeClr val="accent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µ 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55E79B-2C8D-8370-0C02-611FD9664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850" y="3997309"/>
                <a:ext cx="3530278" cy="13653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D208A9-1632-845D-D66A-84FC6C35D910}"/>
                  </a:ext>
                </a:extLst>
              </p:cNvPr>
              <p:cNvSpPr txBox="1"/>
              <p:nvPr/>
            </p:nvSpPr>
            <p:spPr>
              <a:xfrm>
                <a:off x="7791088" y="4000914"/>
                <a:ext cx="3530278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l-GR" sz="2800" b="1">
                              <a:solidFill>
                                <a:srgbClr val="002060"/>
                              </a:solidFill>
                            </a:rPr>
                            <m:t>λ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800" b="1" dirty="0">
                                  <a:solidFill>
                                    <a:schemeClr val="accent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µ 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D208A9-1632-845D-D66A-84FC6C35D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088" y="4000914"/>
                <a:ext cx="3530278" cy="13653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C2B05E3C-73EE-F119-4462-36D7459C33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1177" y="2388348"/>
            <a:ext cx="6405127" cy="378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0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+mn-lt"/>
              </a:rPr>
              <a:t>2 Stationary (standing) waves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91127" cy="4351338"/>
          </a:xfrm>
        </p:spPr>
        <p:txBody>
          <a:bodyPr/>
          <a:lstStyle/>
          <a:p>
            <a:pPr marL="914400" lvl="2" indent="0"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Exercise: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 string that is 30.0 cm long and has a mass per unit length of 9.00x10</a:t>
            </a:r>
            <a:r>
              <a:rPr lang="en-US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-3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kg/m is stretched to a tension of 20.0 N. Find </a:t>
            </a:r>
          </a:p>
          <a:p>
            <a:pPr marL="914400" lvl="2" indent="0">
              <a:buNone/>
            </a:pPr>
            <a:b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(a) the fundamental frequency</a:t>
            </a:r>
          </a:p>
          <a:p>
            <a:pPr marL="914400" lvl="2" indent="0">
              <a:buNone/>
            </a:pPr>
            <a:r>
              <a:rPr lang="en-US" sz="24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(b) The second and third harmon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ics</a:t>
            </a:r>
            <a:b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Wavefronts</a:t>
            </a:r>
          </a:p>
        </p:txBody>
      </p:sp>
      <p:sp>
        <p:nvSpPr>
          <p:cNvPr id="3" name="AutoShape 2" descr="Generated by DALL·E">
            <a:extLst>
              <a:ext uri="{FF2B5EF4-FFF2-40B4-BE49-F238E27FC236}">
                <a16:creationId xmlns:a16="http://schemas.microsoft.com/office/drawing/2014/main" id="{7F805919-490C-AFFE-3CF1-784672EB5A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369FC-7BE8-73CF-DA23-60853098DFEE}"/>
              </a:ext>
            </a:extLst>
          </p:cNvPr>
          <p:cNvSpPr/>
          <p:nvPr/>
        </p:nvSpPr>
        <p:spPr>
          <a:xfrm>
            <a:off x="10131552" y="6241036"/>
            <a:ext cx="1804416" cy="25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76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+mn-lt"/>
              </a:rPr>
              <a:t>2 Stationary (standing) waves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91127" cy="4351338"/>
          </a:xfrm>
        </p:spPr>
        <p:txBody>
          <a:bodyPr/>
          <a:lstStyle/>
          <a:p>
            <a:pPr lvl="1"/>
            <a:endParaRPr lang="en-US" b="1" i="0" dirty="0">
              <a:solidFill>
                <a:srgbClr val="00B0F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2" indent="0">
              <a:buNone/>
            </a:pPr>
            <a:br>
              <a:rPr lang="en-US" b="0" i="0" dirty="0">
                <a:effectLst/>
                <a:latin typeface="KaTeX_Main"/>
              </a:rPr>
            </a:b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Wavefronts</a:t>
            </a:r>
          </a:p>
        </p:txBody>
      </p:sp>
      <p:sp>
        <p:nvSpPr>
          <p:cNvPr id="3" name="AutoShape 2" descr="Generated by DALL·E">
            <a:extLst>
              <a:ext uri="{FF2B5EF4-FFF2-40B4-BE49-F238E27FC236}">
                <a16:creationId xmlns:a16="http://schemas.microsoft.com/office/drawing/2014/main" id="{7F805919-490C-AFFE-3CF1-784672EB5A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369FC-7BE8-73CF-DA23-60853098DFEE}"/>
              </a:ext>
            </a:extLst>
          </p:cNvPr>
          <p:cNvSpPr/>
          <p:nvPr/>
        </p:nvSpPr>
        <p:spPr>
          <a:xfrm>
            <a:off x="10131552" y="6241036"/>
            <a:ext cx="1804416" cy="25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+mn-lt"/>
              </a:rPr>
              <a:t>phase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Representing phase of a wave using</a:t>
            </a:r>
            <a:br>
              <a:rPr lang="en-US" i="1" dirty="0"/>
            </a:br>
            <a:r>
              <a:rPr lang="en-US" i="1" dirty="0"/>
              <a:t>radians:</a:t>
            </a:r>
          </a:p>
          <a:p>
            <a:endParaRPr lang="en-US" i="1" dirty="0"/>
          </a:p>
          <a:p>
            <a:endParaRPr lang="en-US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Wave phase</a:t>
            </a:r>
          </a:p>
        </p:txBody>
      </p:sp>
      <p:sp>
        <p:nvSpPr>
          <p:cNvPr id="3" name="AutoShape 2" descr="Generated by DALL·E">
            <a:extLst>
              <a:ext uri="{FF2B5EF4-FFF2-40B4-BE49-F238E27FC236}">
                <a16:creationId xmlns:a16="http://schemas.microsoft.com/office/drawing/2014/main" id="{7F805919-490C-AFFE-3CF1-784672EB5A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82FC55-25B4-7352-9233-6298537373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00" r="11000"/>
          <a:stretch/>
        </p:blipFill>
        <p:spPr>
          <a:xfrm>
            <a:off x="7193280" y="790575"/>
            <a:ext cx="4864608" cy="28448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576028-F973-BE55-59A3-45369FE8F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644934"/>
              </p:ext>
            </p:extLst>
          </p:nvPr>
        </p:nvGraphicFramePr>
        <p:xfrm>
          <a:off x="134112" y="3276599"/>
          <a:ext cx="5809488" cy="321627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904744">
                  <a:extLst>
                    <a:ext uri="{9D8B030D-6E8A-4147-A177-3AD203B41FA5}">
                      <a16:colId xmlns:a16="http://schemas.microsoft.com/office/drawing/2014/main" val="101268471"/>
                    </a:ext>
                  </a:extLst>
                </a:gridCol>
                <a:gridCol w="2904744">
                  <a:extLst>
                    <a:ext uri="{9D8B030D-6E8A-4147-A177-3AD203B41FA5}">
                      <a16:colId xmlns:a16="http://schemas.microsoft.com/office/drawing/2014/main" val="3463428583"/>
                    </a:ext>
                  </a:extLst>
                </a:gridCol>
              </a:tblGrid>
              <a:tr h="5360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 degrees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 radians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3176987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2660042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1/2π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0793541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180°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9265337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270°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3/2π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2933261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360°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436016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37A902D-775C-164F-7788-85DB810CF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280" y="3834256"/>
            <a:ext cx="4955288" cy="247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3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+mn-lt"/>
              </a:rPr>
              <a:t>phase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Representing phase of a wave using</a:t>
            </a:r>
            <a:br>
              <a:rPr lang="en-US" i="1" dirty="0"/>
            </a:br>
            <a:r>
              <a:rPr lang="en-US" i="1" dirty="0"/>
              <a:t>radians:</a:t>
            </a:r>
          </a:p>
          <a:p>
            <a:endParaRPr lang="en-US" i="1" dirty="0"/>
          </a:p>
          <a:p>
            <a:endParaRPr lang="en-US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Wave phase</a:t>
            </a:r>
          </a:p>
        </p:txBody>
      </p:sp>
      <p:sp>
        <p:nvSpPr>
          <p:cNvPr id="3" name="AutoShape 2" descr="Generated by DALL·E">
            <a:extLst>
              <a:ext uri="{FF2B5EF4-FFF2-40B4-BE49-F238E27FC236}">
                <a16:creationId xmlns:a16="http://schemas.microsoft.com/office/drawing/2014/main" id="{7F805919-490C-AFFE-3CF1-784672EB5A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576028-F973-BE55-59A3-45369FE8F326}"/>
              </a:ext>
            </a:extLst>
          </p:cNvPr>
          <p:cNvGraphicFramePr>
            <a:graphicFrameLocks noGrp="1"/>
          </p:cNvGraphicFramePr>
          <p:nvPr/>
        </p:nvGraphicFramePr>
        <p:xfrm>
          <a:off x="134112" y="3276599"/>
          <a:ext cx="5809488" cy="321627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904744">
                  <a:extLst>
                    <a:ext uri="{9D8B030D-6E8A-4147-A177-3AD203B41FA5}">
                      <a16:colId xmlns:a16="http://schemas.microsoft.com/office/drawing/2014/main" val="101268471"/>
                    </a:ext>
                  </a:extLst>
                </a:gridCol>
                <a:gridCol w="2904744">
                  <a:extLst>
                    <a:ext uri="{9D8B030D-6E8A-4147-A177-3AD203B41FA5}">
                      <a16:colId xmlns:a16="http://schemas.microsoft.com/office/drawing/2014/main" val="3463428583"/>
                    </a:ext>
                  </a:extLst>
                </a:gridCol>
              </a:tblGrid>
              <a:tr h="5360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 degrees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 radians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3176987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2660042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1/2π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0793541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180°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9265337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270°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3/2π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2933261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360°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436016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8D848A2-1B78-DE4A-6479-F783AAF9D4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00" r="11000"/>
          <a:stretch/>
        </p:blipFill>
        <p:spPr>
          <a:xfrm>
            <a:off x="7193280" y="790575"/>
            <a:ext cx="4864608" cy="284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8BE7CA-EF66-E037-6E4C-4CDB7B853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280" y="3834256"/>
            <a:ext cx="4955288" cy="247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46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+mn-lt"/>
              </a:rPr>
              <a:t>phase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Representing phase of a wave using</a:t>
            </a:r>
            <a:br>
              <a:rPr lang="en-US" i="1" dirty="0"/>
            </a:br>
            <a:r>
              <a:rPr lang="en-US" i="1" dirty="0"/>
              <a:t>radians:</a:t>
            </a:r>
          </a:p>
          <a:p>
            <a:endParaRPr lang="en-US" i="1" dirty="0"/>
          </a:p>
          <a:p>
            <a:endParaRPr lang="en-US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Wave phase</a:t>
            </a:r>
          </a:p>
        </p:txBody>
      </p:sp>
      <p:sp>
        <p:nvSpPr>
          <p:cNvPr id="3" name="AutoShape 2" descr="Generated by DALL·E">
            <a:extLst>
              <a:ext uri="{FF2B5EF4-FFF2-40B4-BE49-F238E27FC236}">
                <a16:creationId xmlns:a16="http://schemas.microsoft.com/office/drawing/2014/main" id="{7F805919-490C-AFFE-3CF1-784672EB5A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576028-F973-BE55-59A3-45369FE8F326}"/>
              </a:ext>
            </a:extLst>
          </p:cNvPr>
          <p:cNvGraphicFramePr>
            <a:graphicFrameLocks noGrp="1"/>
          </p:cNvGraphicFramePr>
          <p:nvPr/>
        </p:nvGraphicFramePr>
        <p:xfrm>
          <a:off x="134112" y="3276599"/>
          <a:ext cx="5809488" cy="321627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904744">
                  <a:extLst>
                    <a:ext uri="{9D8B030D-6E8A-4147-A177-3AD203B41FA5}">
                      <a16:colId xmlns:a16="http://schemas.microsoft.com/office/drawing/2014/main" val="101268471"/>
                    </a:ext>
                  </a:extLst>
                </a:gridCol>
                <a:gridCol w="2904744">
                  <a:extLst>
                    <a:ext uri="{9D8B030D-6E8A-4147-A177-3AD203B41FA5}">
                      <a16:colId xmlns:a16="http://schemas.microsoft.com/office/drawing/2014/main" val="3463428583"/>
                    </a:ext>
                  </a:extLst>
                </a:gridCol>
              </a:tblGrid>
              <a:tr h="5360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 degrees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 radians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3176987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2660042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1/2π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0793541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180°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9265337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270°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3/2π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2933261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360°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436016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8D848A2-1B78-DE4A-6479-F783AAF9D4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00" r="11000"/>
          <a:stretch/>
        </p:blipFill>
        <p:spPr>
          <a:xfrm>
            <a:off x="7193280" y="790575"/>
            <a:ext cx="4864608" cy="284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8BE7CA-EF66-E037-6E4C-4CDB7B853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280" y="3834256"/>
            <a:ext cx="4955288" cy="247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84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+mn-lt"/>
              </a:rPr>
              <a:t>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65A6248-C115-4BFC-B76A-5151673E56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1" dirty="0"/>
                  <a:t>Exercise: convert the following to radians</a:t>
                </a:r>
              </a:p>
              <a:p>
                <a:pPr lvl="2"/>
                <a:r>
                  <a:rPr lang="en-US" i="1" dirty="0"/>
                  <a:t>(450° , 720°, 1440°, 120°, 60°, 45°)</a:t>
                </a:r>
              </a:p>
              <a:p>
                <a:endParaRPr lang="en-US" i="1" dirty="0"/>
              </a:p>
              <a:p>
                <a:r>
                  <a:rPr lang="en-US" dirty="0">
                    <a:effectLst/>
                  </a:rPr>
                  <a:t>Radians = Degrees×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endParaRPr lang="en-US" b="0" i="0" dirty="0">
                  <a:solidFill>
                    <a:srgbClr val="ECECF1"/>
                  </a:solidFill>
                  <a:effectLst/>
                  <a:latin typeface="KaTeX_Main"/>
                </a:endParaRPr>
              </a:p>
              <a:p>
                <a:pPr lvl="1"/>
                <a:r>
                  <a:rPr lang="en-US" b="0" i="0" dirty="0">
                    <a:solidFill>
                      <a:schemeClr val="tx1"/>
                    </a:solidFill>
                    <a:effectLst/>
                    <a:latin typeface="KaTeX_Main"/>
                  </a:rPr>
                  <a:t>Multiply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i="0" dirty="0">
                    <a:solidFill>
                      <a:schemeClr val="tx1"/>
                    </a:solidFill>
                    <a:effectLst/>
                    <a:latin typeface="KaTeX_Main"/>
                  </a:rPr>
                  <a:t>, then divide by 180</a:t>
                </a:r>
                <a:br>
                  <a:rPr lang="el-GR" b="0" i="0" dirty="0">
                    <a:solidFill>
                      <a:srgbClr val="ECECF1"/>
                    </a:solidFill>
                    <a:effectLst/>
                    <a:latin typeface="KaTeX_Main"/>
                  </a:rPr>
                </a:br>
                <a:endParaRPr lang="en-US" i="1" dirty="0"/>
              </a:p>
              <a:p>
                <a:endParaRPr lang="en-US" i="1" dirty="0"/>
              </a:p>
              <a:p>
                <a:pPr marL="0" indent="0">
                  <a:buNone/>
                </a:pPr>
                <a:endParaRPr lang="en-US" b="1" i="1" dirty="0"/>
              </a:p>
              <a:p>
                <a:pPr marL="0" indent="0">
                  <a:buNone/>
                </a:pPr>
                <a:endParaRPr lang="en-US" b="1" i="1" dirty="0"/>
              </a:p>
              <a:p>
                <a:pPr marL="0" indent="0">
                  <a:buNone/>
                </a:pPr>
                <a:endParaRPr lang="en-US" b="1" i="1" dirty="0"/>
              </a:p>
              <a:p>
                <a:pPr marL="0" indent="0">
                  <a:buNone/>
                </a:pPr>
                <a:endParaRPr lang="en-US" b="1" i="1" dirty="0"/>
              </a:p>
              <a:p>
                <a:pPr marL="0" indent="0">
                  <a:buNone/>
                </a:pPr>
                <a:endParaRPr lang="en-US" b="1" i="1" dirty="0"/>
              </a:p>
              <a:p>
                <a:pPr marL="0" indent="0">
                  <a:buNone/>
                </a:pPr>
                <a:endParaRPr lang="en-US" b="1" i="1" dirty="0"/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65A6248-C115-4BFC-B76A-5151673E56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Wave phase</a:t>
            </a:r>
          </a:p>
        </p:txBody>
      </p:sp>
      <p:sp>
        <p:nvSpPr>
          <p:cNvPr id="3" name="AutoShape 2" descr="Generated by DALL·E">
            <a:extLst>
              <a:ext uri="{FF2B5EF4-FFF2-40B4-BE49-F238E27FC236}">
                <a16:creationId xmlns:a16="http://schemas.microsoft.com/office/drawing/2014/main" id="{7F805919-490C-AFFE-3CF1-784672EB5A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D848A2-1B78-DE4A-6479-F783AAF9D4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00" r="11000"/>
          <a:stretch/>
        </p:blipFill>
        <p:spPr>
          <a:xfrm>
            <a:off x="6876289" y="2822869"/>
            <a:ext cx="5315712" cy="31086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7929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+mn-lt"/>
              </a:rPr>
              <a:t>Wavefronts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are described as lines that represent points in the same phase on a wave and are often used to illustrate how waves propagate through space</a:t>
            </a:r>
            <a:br>
              <a:rPr lang="el-GR" b="0" i="0" dirty="0">
                <a:solidFill>
                  <a:srgbClr val="ECECF1"/>
                </a:solidFill>
                <a:effectLst/>
                <a:latin typeface="KaTeX_Main"/>
              </a:rPr>
            </a:br>
            <a:endParaRPr lang="en-US" i="1" dirty="0"/>
          </a:p>
          <a:p>
            <a:endParaRPr lang="en-US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Wavefronts</a:t>
            </a:r>
          </a:p>
        </p:txBody>
      </p:sp>
      <p:sp>
        <p:nvSpPr>
          <p:cNvPr id="3" name="AutoShape 2" descr="Generated by DALL·E">
            <a:extLst>
              <a:ext uri="{FF2B5EF4-FFF2-40B4-BE49-F238E27FC236}">
                <a16:creationId xmlns:a16="http://schemas.microsoft.com/office/drawing/2014/main" id="{7F805919-490C-AFFE-3CF1-784672EB5A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EF9485-5658-9BE3-E493-00D623DCB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025459"/>
            <a:ext cx="6163056" cy="24674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5369FC-7BE8-73CF-DA23-60853098DFEE}"/>
              </a:ext>
            </a:extLst>
          </p:cNvPr>
          <p:cNvSpPr/>
          <p:nvPr/>
        </p:nvSpPr>
        <p:spPr>
          <a:xfrm>
            <a:off x="10131552" y="6241036"/>
            <a:ext cx="1804416" cy="25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0DBF8D-462D-3AE8-E9BF-EF68FEFDD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40436"/>
            <a:ext cx="3025712" cy="303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08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+mn-lt"/>
              </a:rPr>
              <a:t>Wave superposition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br>
              <a:rPr lang="el-GR" b="0" i="0" dirty="0">
                <a:solidFill>
                  <a:srgbClr val="ECECF1"/>
                </a:solidFill>
                <a:effectLst/>
                <a:latin typeface="KaTeX_Main"/>
              </a:rPr>
            </a:br>
            <a:endParaRPr lang="en-US" i="1" dirty="0"/>
          </a:p>
          <a:p>
            <a:endParaRPr lang="en-US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Wavefronts</a:t>
            </a:r>
          </a:p>
        </p:txBody>
      </p:sp>
      <p:sp>
        <p:nvSpPr>
          <p:cNvPr id="3" name="AutoShape 2" descr="Generated by DALL·E">
            <a:extLst>
              <a:ext uri="{FF2B5EF4-FFF2-40B4-BE49-F238E27FC236}">
                <a16:creationId xmlns:a16="http://schemas.microsoft.com/office/drawing/2014/main" id="{7F805919-490C-AFFE-3CF1-784672EB5A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369FC-7BE8-73CF-DA23-60853098DFEE}"/>
              </a:ext>
            </a:extLst>
          </p:cNvPr>
          <p:cNvSpPr/>
          <p:nvPr/>
        </p:nvSpPr>
        <p:spPr>
          <a:xfrm>
            <a:off x="10131552" y="6241036"/>
            <a:ext cx="1804416" cy="25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8FFC5F-16AF-315F-3567-29622C109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019" y="167338"/>
            <a:ext cx="5417976" cy="6116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B5EE9D-CB1A-9298-D2BB-21C1AF98D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2055813"/>
            <a:ext cx="57531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5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+mn-lt"/>
              </a:rPr>
              <a:t>Wave superposition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br>
              <a:rPr lang="el-GR" b="0" i="0" dirty="0">
                <a:solidFill>
                  <a:srgbClr val="ECECF1"/>
                </a:solidFill>
                <a:effectLst/>
                <a:latin typeface="KaTeX_Main"/>
              </a:rPr>
            </a:br>
            <a:endParaRPr lang="en-US" i="1" dirty="0"/>
          </a:p>
          <a:p>
            <a:endParaRPr lang="en-US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Wavefronts</a:t>
            </a:r>
          </a:p>
        </p:txBody>
      </p:sp>
      <p:sp>
        <p:nvSpPr>
          <p:cNvPr id="3" name="AutoShape 2" descr="Generated by DALL·E">
            <a:extLst>
              <a:ext uri="{FF2B5EF4-FFF2-40B4-BE49-F238E27FC236}">
                <a16:creationId xmlns:a16="http://schemas.microsoft.com/office/drawing/2014/main" id="{7F805919-490C-AFFE-3CF1-784672EB5A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369FC-7BE8-73CF-DA23-60853098DFEE}"/>
              </a:ext>
            </a:extLst>
          </p:cNvPr>
          <p:cNvSpPr/>
          <p:nvPr/>
        </p:nvSpPr>
        <p:spPr>
          <a:xfrm>
            <a:off x="10131552" y="6241036"/>
            <a:ext cx="1804416" cy="25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B5EE9D-CB1A-9298-D2BB-21C1AF98D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518" y="1690688"/>
            <a:ext cx="7050239" cy="487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84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+mn-lt"/>
              </a:rPr>
              <a:t>2 Stationary (standing) waves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b="0" i="0" dirty="0">
                <a:effectLst/>
                <a:latin typeface="KaTeX_Main"/>
              </a:rPr>
              <a:t>Is the continuous superposition of opposite waves</a:t>
            </a:r>
          </a:p>
          <a:p>
            <a:pPr marL="457200" lvl="1" indent="0">
              <a:buNone/>
            </a:pPr>
            <a:r>
              <a:rPr lang="en-US" sz="3200" dirty="0">
                <a:latin typeface="KaTeX_Main"/>
              </a:rPr>
              <a:t>	* They have the same speed, frequency, amplitude</a:t>
            </a:r>
            <a:br>
              <a:rPr lang="el-GR" sz="3200" b="0" i="0" dirty="0">
                <a:solidFill>
                  <a:srgbClr val="ECECF1"/>
                </a:solidFill>
                <a:effectLst/>
                <a:latin typeface="KaTeX_Main"/>
              </a:rPr>
            </a:br>
            <a:endParaRPr lang="en-US" sz="3200" i="1" dirty="0"/>
          </a:p>
          <a:p>
            <a:pPr marL="0" indent="0">
              <a:buNone/>
            </a:pPr>
            <a:endParaRPr lang="en-US" sz="36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Wavefronts</a:t>
            </a:r>
          </a:p>
        </p:txBody>
      </p:sp>
      <p:sp>
        <p:nvSpPr>
          <p:cNvPr id="3" name="AutoShape 2" descr="Generated by DALL·E">
            <a:extLst>
              <a:ext uri="{FF2B5EF4-FFF2-40B4-BE49-F238E27FC236}">
                <a16:creationId xmlns:a16="http://schemas.microsoft.com/office/drawing/2014/main" id="{7F805919-490C-AFFE-3CF1-784672EB5A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369FC-7BE8-73CF-DA23-60853098DFEE}"/>
              </a:ext>
            </a:extLst>
          </p:cNvPr>
          <p:cNvSpPr/>
          <p:nvPr/>
        </p:nvSpPr>
        <p:spPr>
          <a:xfrm>
            <a:off x="10131552" y="6241036"/>
            <a:ext cx="1804416" cy="25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17A8E3-968F-6D57-1011-E3F1DB887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408" y="2767203"/>
            <a:ext cx="2955560" cy="3940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FFC759-8D33-5DDA-2943-F317594A9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981" y="3865944"/>
            <a:ext cx="4108478" cy="231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94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1205</Words>
  <Application>Microsoft Office PowerPoint</Application>
  <PresentationFormat>Widescreen</PresentationFormat>
  <Paragraphs>294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Cambria Math</vt:lpstr>
      <vt:lpstr>KaTeX_Main</vt:lpstr>
      <vt:lpstr>Söhne</vt:lpstr>
      <vt:lpstr>Office Theme</vt:lpstr>
      <vt:lpstr>phase</vt:lpstr>
      <vt:lpstr>phase</vt:lpstr>
      <vt:lpstr>phase</vt:lpstr>
      <vt:lpstr>phase</vt:lpstr>
      <vt:lpstr>phase</vt:lpstr>
      <vt:lpstr>Wavefronts</vt:lpstr>
      <vt:lpstr>Wave superposition</vt:lpstr>
      <vt:lpstr>Wave superposition</vt:lpstr>
      <vt:lpstr>2 Stationary (standing) waves</vt:lpstr>
      <vt:lpstr>2 Stationary (standing) waves</vt:lpstr>
      <vt:lpstr>2 Stationary (standing) waves</vt:lpstr>
      <vt:lpstr>2 Stationary (standing) waves</vt:lpstr>
      <vt:lpstr>2 Stationary (standing) waves</vt:lpstr>
      <vt:lpstr>2 Stationary (standing) waves</vt:lpstr>
      <vt:lpstr>2 Stationary (standing) waves</vt:lpstr>
      <vt:lpstr>2 Stationary (standing) waves</vt:lpstr>
      <vt:lpstr>2 Stationary (standing) waves</vt:lpstr>
      <vt:lpstr>2 Stationary (standing) waves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Ibrahim</dc:creator>
  <cp:lastModifiedBy>Ahmed</cp:lastModifiedBy>
  <cp:revision>543</cp:revision>
  <dcterms:created xsi:type="dcterms:W3CDTF">2023-10-15T07:45:20Z</dcterms:created>
  <dcterms:modified xsi:type="dcterms:W3CDTF">2023-11-27T21:16:14Z</dcterms:modified>
</cp:coreProperties>
</file>