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80" r:id="rId3"/>
    <p:sldId id="281" r:id="rId4"/>
    <p:sldId id="282" r:id="rId5"/>
    <p:sldId id="283" r:id="rId6"/>
    <p:sldId id="284" r:id="rId7"/>
    <p:sldId id="28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E"/>
    <a:srgbClr val="FF7C80"/>
    <a:srgbClr val="FFFF00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7653" autoAdjust="0"/>
  </p:normalViewPr>
  <p:slideViewPr>
    <p:cSldViewPr snapToGrid="0">
      <p:cViewPr varScale="1">
        <p:scale>
          <a:sx n="63" d="100"/>
          <a:sy n="63" d="100"/>
        </p:scale>
        <p:origin x="138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9C6996-3267-4987-9D8B-F1A9C6610E13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696D31-BB5B-40F9-9003-E24E3BE96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894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Book, page 101.</a:t>
            </a:r>
          </a:p>
          <a:p>
            <a:endParaRPr lang="en-US" dirty="0"/>
          </a:p>
          <a:p>
            <a:r>
              <a:rPr lang="en-US" dirty="0"/>
              <a:t>We can use degrees or radians, from a circle to define any point on a graph. A full circle = 360Θ = 2pi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696D31-BB5B-40F9-9003-E24E3BE9681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9863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sin wave can be used to represent </a:t>
            </a:r>
          </a:p>
          <a:p>
            <a:r>
              <a:rPr lang="en-US" dirty="0"/>
              <a:t>https://www.mathsisfun.com/algebra/trig-sin-cos-tan-graphs.html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We can use degrees or radians, from a circle to define any point on a graph. A full circle = 360Θ = 2pi</a:t>
            </a:r>
          </a:p>
          <a:p>
            <a:endParaRPr lang="en-US" dirty="0"/>
          </a:p>
          <a:p>
            <a:r>
              <a:rPr lang="en-US" dirty="0"/>
              <a:t>Lets continue till 450 degrees, 450 and 90 are in phase. Any 2 points together are known as in phase</a:t>
            </a:r>
          </a:p>
          <a:p>
            <a:endParaRPr lang="en-US" dirty="0"/>
          </a:p>
          <a:p>
            <a:r>
              <a:rPr lang="en-US" dirty="0"/>
              <a:t>To get a whole rotation, say.. Is it divisible by 360 ?  </a:t>
            </a:r>
          </a:p>
          <a:p>
            <a:r>
              <a:rPr lang="en-US" dirty="0"/>
              <a:t>Half rotation, is it divisible by 180 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696D31-BB5B-40F9-9003-E24E3BE9681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887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sin wave can be used to represent </a:t>
            </a:r>
          </a:p>
          <a:p>
            <a:r>
              <a:rPr lang="en-US" dirty="0"/>
              <a:t>https://www.mathsisfun.com/algebra/trig-sin-cos-tan-graphs.html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We can use degrees or radians, from a circle to define any point on a graph. A full circle = 360Θ = 2pi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Lets continue till 450 degrees, 450 and 90 are in phase. Any 2 points together are known as in phase</a:t>
            </a:r>
          </a:p>
          <a:p>
            <a:endParaRPr lang="en-US" dirty="0"/>
          </a:p>
          <a:p>
            <a:r>
              <a:rPr lang="en-US" dirty="0"/>
              <a:t>To get a whole rotation, say.. Is it divisible by 360 ?  </a:t>
            </a:r>
          </a:p>
          <a:p>
            <a:r>
              <a:rPr lang="en-US" dirty="0"/>
              <a:t>Half rotation, is it divisible by 180 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696D31-BB5B-40F9-9003-E24E3BE9681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9867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sin wave can be used to represent </a:t>
            </a:r>
          </a:p>
          <a:p>
            <a:r>
              <a:rPr lang="en-US" dirty="0"/>
              <a:t>https://www.mathsisfun.com/algebra/trig-sin-cos-tan-graphs.html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We can use degrees or radians, from a circle to define any point on a graph. A full circle = 360Θ = 2pi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Lets continue till 450 degrees, 450 and 90 are in phase. Any 2 points together are known as in phase</a:t>
            </a:r>
          </a:p>
          <a:p>
            <a:endParaRPr lang="en-US" dirty="0"/>
          </a:p>
          <a:p>
            <a:r>
              <a:rPr lang="en-US" dirty="0"/>
              <a:t>To get a whole rotation, say.. Is it divisible by 360 ?  </a:t>
            </a:r>
          </a:p>
          <a:p>
            <a:r>
              <a:rPr lang="en-US" dirty="0"/>
              <a:t>Half rotation, is it divisible by 180 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696D31-BB5B-40F9-9003-E24E3BE9681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127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45 = pi/4</a:t>
            </a:r>
          </a:p>
          <a:p>
            <a:r>
              <a:rPr lang="en-US" dirty="0"/>
              <a:t>60 degrees = pi/3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696D31-BB5B-40F9-9003-E24E3BE9681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817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Wavefront, parallel lines may represent crest.</a:t>
            </a:r>
          </a:p>
          <a:p>
            <a:r>
              <a:rPr lang="en-US" dirty="0"/>
              <a:t>Arrows represent the ray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696D31-BB5B-40F9-9003-E24E3BE9681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1168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ECECF1"/>
                </a:solidFill>
                <a:effectLst/>
                <a:latin typeface="Söhne"/>
              </a:rPr>
              <a:t>If both waves are at a peak when they meet, they add to make an even higher peak; if one is at a peak and the other at a trough, they can cancel each other out. </a:t>
            </a:r>
          </a:p>
          <a:p>
            <a:endParaRPr lang="en-US" b="0" i="0" dirty="0">
              <a:solidFill>
                <a:srgbClr val="ECECF1"/>
              </a:solidFill>
              <a:effectLst/>
              <a:latin typeface="Söhne"/>
            </a:endParaRPr>
          </a:p>
          <a:p>
            <a:r>
              <a:rPr lang="en-US" b="0" i="0" dirty="0">
                <a:solidFill>
                  <a:srgbClr val="ECECF1"/>
                </a:solidFill>
                <a:effectLst/>
                <a:latin typeface="Söhne"/>
              </a:rPr>
              <a:t>See figure 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696D31-BB5B-40F9-9003-E24E3BE9681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25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45A8C-3CCC-4529-9CF6-C4CCBCE61E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907A55-1C5C-465F-9DC2-31B8CF6E0E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75524-79B8-4C40-AFA8-6C3288E68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0CCD-EBC4-4688-A5EB-2638F74E011B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568A12-C34F-4F56-AA34-7216DB78D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33B32B-2238-4691-A6D4-83335B67D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EB93A-E27A-4214-B5CB-3D37C6ACA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18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CD3E8-A6B3-4BCA-B23F-3F1A75B3F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9F1D2E-97AE-4B2A-A690-3957277E02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ECFC5-1F3F-4334-AB5A-49D3D4591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0CCD-EBC4-4688-A5EB-2638F74E011B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95DD67-491C-462F-B39F-081381928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E24831-47F3-452A-9268-51D381CD6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EB93A-E27A-4214-B5CB-3D37C6ACA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12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5D2E1A-F05B-4369-B6BD-01C302620E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B337F7-17BC-4CD2-A0F5-DC987352B7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668032-3649-45BF-9CD7-BBB910068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0CCD-EBC4-4688-A5EB-2638F74E011B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956BC2-8E5D-4C94-95A2-9F60FE70C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F9E1C5-C259-48EC-A61E-39B1AA629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EB93A-E27A-4214-B5CB-3D37C6ACA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268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07016-C53C-47AA-8266-B06C3D9ED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1297F2-ABFB-4E18-AACB-2718D92316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BBE654-256F-4FDE-A22B-7DABCE3B3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0CCD-EBC4-4688-A5EB-2638F74E011B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9B786-2224-4ED8-A3E7-892AC0654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66A74-D372-4277-B0F0-296B1FB6E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EB93A-E27A-4214-B5CB-3D37C6ACA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997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A9BD0-49A4-49B7-9ACD-16BB06260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640CF5-7F17-4617-B276-0EFCA77E7C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F80A03-6F70-412A-BBB1-D83DB1A81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0CCD-EBC4-4688-A5EB-2638F74E011B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0CE73E-3A42-4E0F-AAEE-FD577002F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832A81-312B-4022-A894-9982A7160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EB93A-E27A-4214-B5CB-3D37C6ACA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009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E8FCB-4F23-4C68-A841-63FAA178C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E070A-83DA-428F-8C3E-03D9D9DBE8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B1AFE9-540E-4408-93D3-F9E5438AA4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CC5D29-F8B8-4C5F-88B9-D8B5A536A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0CCD-EBC4-4688-A5EB-2638F74E011B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92D62F-E0EA-4397-9B97-7980B4B70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13E576-9979-43F2-A536-490208E1D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EB93A-E27A-4214-B5CB-3D37C6ACA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144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4705C-2720-49F6-B2DB-D493CF724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AA63AF-3CEA-4A43-B27A-3091EC204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360078-BD67-404E-9F2B-7351B369F6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E2D295-E136-4E7A-B046-A763A3543F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E53DB4-5993-4755-BEDF-51170045F9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D641EC-A0A1-4908-BA33-43A054FAF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0CCD-EBC4-4688-A5EB-2638F74E011B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E95536-CA3C-4A54-9535-0ADDA379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33E9C1-8636-4B8E-93A4-0E3CD9736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EB93A-E27A-4214-B5CB-3D37C6ACA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161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DEC1E-3F6E-4007-BC6F-F69DAD0A0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F6EF3F-CAE0-40A9-923B-C58E9D1F8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0CCD-EBC4-4688-A5EB-2638F74E011B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1140FE-824C-45A6-92B7-8196F1EC4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C61336-140C-43ED-B2AB-1C436495F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EB93A-E27A-4214-B5CB-3D37C6ACA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963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32DEE7-5761-47C9-9E16-109BF50F0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0CCD-EBC4-4688-A5EB-2638F74E011B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2AB922-A8F5-485E-B743-CC7C74577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32B7-ABDF-4818-920F-5A754C75A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EB93A-E27A-4214-B5CB-3D37C6ACA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8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15C35-6ED8-4556-B25D-E20798C5C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2A2CC-E3D8-4D80-88E7-7204D80C8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FCC68C-017E-46A4-8905-CAEAB92866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EF5F2C-780E-49BA-ADBA-272A74017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0CCD-EBC4-4688-A5EB-2638F74E011B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CBD205-D48D-466F-B96E-613AECA44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606AF8-301A-4ECD-AA21-97EDB5DDE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EB93A-E27A-4214-B5CB-3D37C6ACA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180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BE70E-9CAA-43F1-A6C0-7CA8E350F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951D9A-25C3-46B3-BD06-FF96116924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31EB03-C288-4D4A-81E3-21D633055B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70447F-3148-4DC7-8631-A644777B4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0CCD-EBC4-4688-A5EB-2638F74E011B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38563D-9B2C-41B8-A34A-5A6FD2FDE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DDA211-C2C7-4D60-9E5D-E310C9357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EB93A-E27A-4214-B5CB-3D37C6ACA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465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9FF621-EB71-427A-9C8E-28724B2D7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FE941F-DBEE-4251-86C8-5EF026F898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DE4743-C8E5-470C-8134-A8FA2A3C05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70CCD-EBC4-4688-A5EB-2638F74E011B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0B4CE7-95B9-4C31-9D02-59E370F332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03AF4A-F5E5-4127-850B-A3285E35BD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EB93A-E27A-4214-B5CB-3D37C6ACA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930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0F75955-87F4-42D1-9F4D-1B771845B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/>
          <a:p>
            <a:r>
              <a:rPr lang="en-US" sz="4000" b="1" dirty="0">
                <a:solidFill>
                  <a:schemeClr val="accent2"/>
                </a:solidFill>
                <a:latin typeface="+mn-lt"/>
              </a:rPr>
              <a:t>phase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5A6248-C115-4BFC-B76A-5151673E5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The phase of a wave refers to a position in its cycle, it indicates the wave's progress, Or a certain position in its cycle.</a:t>
            </a:r>
          </a:p>
          <a:p>
            <a:pPr marL="0" indent="0">
              <a:buNone/>
            </a:pPr>
            <a:endParaRPr lang="en-US" i="1" dirty="0"/>
          </a:p>
          <a:p>
            <a:r>
              <a:rPr lang="en-US" i="1" dirty="0"/>
              <a:t>It indicates specific point in its cycle and how far it has progressed through a complete oscillation</a:t>
            </a:r>
          </a:p>
          <a:p>
            <a:r>
              <a:rPr lang="en-US" i="1" dirty="0"/>
              <a:t>It is measured in degrees or radians </a:t>
            </a:r>
          </a:p>
          <a:p>
            <a:pPr marL="0" indent="0">
              <a:buNone/>
            </a:pPr>
            <a:endParaRPr lang="en-US" i="1" dirty="0"/>
          </a:p>
          <a:p>
            <a:endParaRPr lang="en-US" i="1" dirty="0"/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endParaRPr lang="en-US" i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C0B8DA-B5AD-47BE-BDBE-63CA165770E1}"/>
              </a:ext>
            </a:extLst>
          </p:cNvPr>
          <p:cNvSpPr/>
          <p:nvPr/>
        </p:nvSpPr>
        <p:spPr>
          <a:xfrm>
            <a:off x="0" y="0"/>
            <a:ext cx="3752850" cy="7905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Wave phase</a:t>
            </a:r>
          </a:p>
        </p:txBody>
      </p:sp>
      <p:sp>
        <p:nvSpPr>
          <p:cNvPr id="3" name="AutoShape 2" descr="Generated by DALL·E">
            <a:extLst>
              <a:ext uri="{FF2B5EF4-FFF2-40B4-BE49-F238E27FC236}">
                <a16:creationId xmlns:a16="http://schemas.microsoft.com/office/drawing/2014/main" id="{7F805919-490C-AFFE-3CF1-784672EB5A7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043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0F75955-87F4-42D1-9F4D-1B771845B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/>
          <a:p>
            <a:r>
              <a:rPr lang="en-US" sz="4000" b="1" dirty="0">
                <a:solidFill>
                  <a:schemeClr val="accent2"/>
                </a:solidFill>
                <a:latin typeface="+mn-lt"/>
              </a:rPr>
              <a:t>phase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5A6248-C115-4BFC-B76A-5151673E5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Representing phase of a wave using</a:t>
            </a:r>
            <a:br>
              <a:rPr lang="en-US" i="1" dirty="0"/>
            </a:br>
            <a:r>
              <a:rPr lang="en-US" i="1" dirty="0"/>
              <a:t>radians:</a:t>
            </a:r>
          </a:p>
          <a:p>
            <a:endParaRPr lang="en-US" i="1" dirty="0"/>
          </a:p>
          <a:p>
            <a:endParaRPr lang="en-US" i="1" dirty="0"/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endParaRPr lang="en-US" i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C0B8DA-B5AD-47BE-BDBE-63CA165770E1}"/>
              </a:ext>
            </a:extLst>
          </p:cNvPr>
          <p:cNvSpPr/>
          <p:nvPr/>
        </p:nvSpPr>
        <p:spPr>
          <a:xfrm>
            <a:off x="0" y="0"/>
            <a:ext cx="3752850" cy="7905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Wave phase</a:t>
            </a:r>
          </a:p>
        </p:txBody>
      </p:sp>
      <p:sp>
        <p:nvSpPr>
          <p:cNvPr id="3" name="AutoShape 2" descr="Generated by DALL·E">
            <a:extLst>
              <a:ext uri="{FF2B5EF4-FFF2-40B4-BE49-F238E27FC236}">
                <a16:creationId xmlns:a16="http://schemas.microsoft.com/office/drawing/2014/main" id="{7F805919-490C-AFFE-3CF1-784672EB5A7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382FC55-25B4-7352-9233-62985373739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200" r="11000"/>
          <a:stretch/>
        </p:blipFill>
        <p:spPr>
          <a:xfrm>
            <a:off x="7193280" y="790575"/>
            <a:ext cx="4864608" cy="2844800"/>
          </a:xfrm>
          <a:prstGeom prst="rect">
            <a:avLst/>
          </a:prstGeom>
          <a:ln>
            <a:solidFill>
              <a:schemeClr val="tx1"/>
            </a:solidFill>
          </a:ln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8576028-F973-BE55-59A3-45369FE8F3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644934"/>
              </p:ext>
            </p:extLst>
          </p:nvPr>
        </p:nvGraphicFramePr>
        <p:xfrm>
          <a:off x="134112" y="3276599"/>
          <a:ext cx="5809488" cy="3216276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904744">
                  <a:extLst>
                    <a:ext uri="{9D8B030D-6E8A-4147-A177-3AD203B41FA5}">
                      <a16:colId xmlns:a16="http://schemas.microsoft.com/office/drawing/2014/main" val="101268471"/>
                    </a:ext>
                  </a:extLst>
                </a:gridCol>
                <a:gridCol w="2904744">
                  <a:extLst>
                    <a:ext uri="{9D8B030D-6E8A-4147-A177-3AD203B41FA5}">
                      <a16:colId xmlns:a16="http://schemas.microsoft.com/office/drawing/2014/main" val="3463428583"/>
                    </a:ext>
                  </a:extLst>
                </a:gridCol>
              </a:tblGrid>
              <a:tr h="53604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 degrees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 radians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03176987"/>
                  </a:ext>
                </a:extLst>
              </a:tr>
              <a:tr h="53604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32660042"/>
                  </a:ext>
                </a:extLst>
              </a:tr>
              <a:tr h="53604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90°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1/2π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40793541"/>
                  </a:ext>
                </a:extLst>
              </a:tr>
              <a:tr h="53604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180°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19265337"/>
                  </a:ext>
                </a:extLst>
              </a:tr>
              <a:tr h="53604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270°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3/2π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12933261"/>
                  </a:ext>
                </a:extLst>
              </a:tr>
              <a:tr h="53604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360°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84360160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637A902D-775C-164F-7788-85DB810CF9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93280" y="3834256"/>
            <a:ext cx="4955288" cy="2477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830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0F75955-87F4-42D1-9F4D-1B771845B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/>
          <a:p>
            <a:r>
              <a:rPr lang="en-US" sz="4000" b="1" dirty="0">
                <a:solidFill>
                  <a:schemeClr val="accent2"/>
                </a:solidFill>
                <a:latin typeface="+mn-lt"/>
              </a:rPr>
              <a:t>phase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5A6248-C115-4BFC-B76A-5151673E5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Representing phase of a wave using</a:t>
            </a:r>
            <a:br>
              <a:rPr lang="en-US" i="1" dirty="0"/>
            </a:br>
            <a:r>
              <a:rPr lang="en-US" i="1" dirty="0"/>
              <a:t>radians:</a:t>
            </a:r>
          </a:p>
          <a:p>
            <a:endParaRPr lang="en-US" i="1" dirty="0"/>
          </a:p>
          <a:p>
            <a:endParaRPr lang="en-US" i="1" dirty="0"/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endParaRPr lang="en-US" i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C0B8DA-B5AD-47BE-BDBE-63CA165770E1}"/>
              </a:ext>
            </a:extLst>
          </p:cNvPr>
          <p:cNvSpPr/>
          <p:nvPr/>
        </p:nvSpPr>
        <p:spPr>
          <a:xfrm>
            <a:off x="0" y="0"/>
            <a:ext cx="3752850" cy="7905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Wave phase</a:t>
            </a:r>
          </a:p>
        </p:txBody>
      </p:sp>
      <p:sp>
        <p:nvSpPr>
          <p:cNvPr id="3" name="AutoShape 2" descr="Generated by DALL·E">
            <a:extLst>
              <a:ext uri="{FF2B5EF4-FFF2-40B4-BE49-F238E27FC236}">
                <a16:creationId xmlns:a16="http://schemas.microsoft.com/office/drawing/2014/main" id="{7F805919-490C-AFFE-3CF1-784672EB5A7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8576028-F973-BE55-59A3-45369FE8F326}"/>
              </a:ext>
            </a:extLst>
          </p:cNvPr>
          <p:cNvGraphicFramePr>
            <a:graphicFrameLocks noGrp="1"/>
          </p:cNvGraphicFramePr>
          <p:nvPr/>
        </p:nvGraphicFramePr>
        <p:xfrm>
          <a:off x="134112" y="3276599"/>
          <a:ext cx="5809488" cy="3216276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904744">
                  <a:extLst>
                    <a:ext uri="{9D8B030D-6E8A-4147-A177-3AD203B41FA5}">
                      <a16:colId xmlns:a16="http://schemas.microsoft.com/office/drawing/2014/main" val="101268471"/>
                    </a:ext>
                  </a:extLst>
                </a:gridCol>
                <a:gridCol w="2904744">
                  <a:extLst>
                    <a:ext uri="{9D8B030D-6E8A-4147-A177-3AD203B41FA5}">
                      <a16:colId xmlns:a16="http://schemas.microsoft.com/office/drawing/2014/main" val="3463428583"/>
                    </a:ext>
                  </a:extLst>
                </a:gridCol>
              </a:tblGrid>
              <a:tr h="53604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 degrees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 radians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03176987"/>
                  </a:ext>
                </a:extLst>
              </a:tr>
              <a:tr h="53604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32660042"/>
                  </a:ext>
                </a:extLst>
              </a:tr>
              <a:tr h="53604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90°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1/2π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40793541"/>
                  </a:ext>
                </a:extLst>
              </a:tr>
              <a:tr h="53604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180°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19265337"/>
                  </a:ext>
                </a:extLst>
              </a:tr>
              <a:tr h="53604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270°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3/2π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12933261"/>
                  </a:ext>
                </a:extLst>
              </a:tr>
              <a:tr h="53604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360°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84360160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58D848A2-1B78-DE4A-6479-F783AAF9D4C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200" r="11000"/>
          <a:stretch/>
        </p:blipFill>
        <p:spPr>
          <a:xfrm>
            <a:off x="7193280" y="790575"/>
            <a:ext cx="4864608" cy="2844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F8BE7CA-EF66-E037-6E4C-4CDB7B8535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93280" y="3834256"/>
            <a:ext cx="4955288" cy="2477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146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0F75955-87F4-42D1-9F4D-1B771845B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/>
          <a:p>
            <a:r>
              <a:rPr lang="en-US" sz="4000" b="1" dirty="0">
                <a:solidFill>
                  <a:schemeClr val="accent2"/>
                </a:solidFill>
                <a:latin typeface="+mn-lt"/>
              </a:rPr>
              <a:t>phase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5A6248-C115-4BFC-B76A-5151673E5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Representing phase of a wave using</a:t>
            </a:r>
            <a:br>
              <a:rPr lang="en-US" i="1" dirty="0"/>
            </a:br>
            <a:r>
              <a:rPr lang="en-US" i="1" dirty="0"/>
              <a:t>radians:</a:t>
            </a:r>
          </a:p>
          <a:p>
            <a:endParaRPr lang="en-US" i="1" dirty="0"/>
          </a:p>
          <a:p>
            <a:endParaRPr lang="en-US" i="1" dirty="0"/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endParaRPr lang="en-US" i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C0B8DA-B5AD-47BE-BDBE-63CA165770E1}"/>
              </a:ext>
            </a:extLst>
          </p:cNvPr>
          <p:cNvSpPr/>
          <p:nvPr/>
        </p:nvSpPr>
        <p:spPr>
          <a:xfrm>
            <a:off x="0" y="0"/>
            <a:ext cx="3752850" cy="7905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Wave phase</a:t>
            </a:r>
          </a:p>
        </p:txBody>
      </p:sp>
      <p:sp>
        <p:nvSpPr>
          <p:cNvPr id="3" name="AutoShape 2" descr="Generated by DALL·E">
            <a:extLst>
              <a:ext uri="{FF2B5EF4-FFF2-40B4-BE49-F238E27FC236}">
                <a16:creationId xmlns:a16="http://schemas.microsoft.com/office/drawing/2014/main" id="{7F805919-490C-AFFE-3CF1-784672EB5A7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8576028-F973-BE55-59A3-45369FE8F326}"/>
              </a:ext>
            </a:extLst>
          </p:cNvPr>
          <p:cNvGraphicFramePr>
            <a:graphicFrameLocks noGrp="1"/>
          </p:cNvGraphicFramePr>
          <p:nvPr/>
        </p:nvGraphicFramePr>
        <p:xfrm>
          <a:off x="134112" y="3276599"/>
          <a:ext cx="5809488" cy="3216276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904744">
                  <a:extLst>
                    <a:ext uri="{9D8B030D-6E8A-4147-A177-3AD203B41FA5}">
                      <a16:colId xmlns:a16="http://schemas.microsoft.com/office/drawing/2014/main" val="101268471"/>
                    </a:ext>
                  </a:extLst>
                </a:gridCol>
                <a:gridCol w="2904744">
                  <a:extLst>
                    <a:ext uri="{9D8B030D-6E8A-4147-A177-3AD203B41FA5}">
                      <a16:colId xmlns:a16="http://schemas.microsoft.com/office/drawing/2014/main" val="3463428583"/>
                    </a:ext>
                  </a:extLst>
                </a:gridCol>
              </a:tblGrid>
              <a:tr h="53604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 degrees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 radians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03176987"/>
                  </a:ext>
                </a:extLst>
              </a:tr>
              <a:tr h="53604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32660042"/>
                  </a:ext>
                </a:extLst>
              </a:tr>
              <a:tr h="53604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90°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1/2π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40793541"/>
                  </a:ext>
                </a:extLst>
              </a:tr>
              <a:tr h="53604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180°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19265337"/>
                  </a:ext>
                </a:extLst>
              </a:tr>
              <a:tr h="53604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270°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3/2π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12933261"/>
                  </a:ext>
                </a:extLst>
              </a:tr>
              <a:tr h="53604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360°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84360160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58D848A2-1B78-DE4A-6479-F783AAF9D4C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200" r="11000"/>
          <a:stretch/>
        </p:blipFill>
        <p:spPr>
          <a:xfrm>
            <a:off x="7193280" y="790575"/>
            <a:ext cx="4864608" cy="2844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F8BE7CA-EF66-E037-6E4C-4CDB7B8535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93280" y="3834256"/>
            <a:ext cx="4955288" cy="2477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784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0F75955-87F4-42D1-9F4D-1B771845B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/>
          <a:p>
            <a:r>
              <a:rPr lang="en-US" sz="4000" b="1" dirty="0">
                <a:solidFill>
                  <a:schemeClr val="accent2"/>
                </a:solidFill>
                <a:latin typeface="+mn-lt"/>
              </a:rPr>
              <a:t>phase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865A6248-C115-4BFC-B76A-5151673E564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i="1" dirty="0"/>
                  <a:t>Exercise: convert the following to radians</a:t>
                </a:r>
              </a:p>
              <a:p>
                <a:pPr lvl="2"/>
                <a:r>
                  <a:rPr lang="en-US" i="1" dirty="0"/>
                  <a:t>(450° , 720°, 1440°, 120°, 60°, 45°)</a:t>
                </a:r>
              </a:p>
              <a:p>
                <a:endParaRPr lang="en-US" i="1" dirty="0"/>
              </a:p>
              <a:p>
                <a:r>
                  <a:rPr lang="en-US" dirty="0">
                    <a:effectLst/>
                  </a:rPr>
                  <a:t>Radians = Degrees×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</a:rPr>
                          <m:t>180</m:t>
                        </m:r>
                      </m:den>
                    </m:f>
                  </m:oMath>
                </a14:m>
                <a:endParaRPr lang="en-US" b="0" i="0" dirty="0">
                  <a:solidFill>
                    <a:srgbClr val="ECECF1"/>
                  </a:solidFill>
                  <a:effectLst/>
                  <a:latin typeface="KaTeX_Main"/>
                </a:endParaRPr>
              </a:p>
              <a:p>
                <a:pPr lvl="1"/>
                <a:r>
                  <a:rPr lang="en-US" b="0" i="0" dirty="0">
                    <a:solidFill>
                      <a:schemeClr val="tx1"/>
                    </a:solidFill>
                    <a:effectLst/>
                    <a:latin typeface="KaTeX_Main"/>
                  </a:rPr>
                  <a:t>Multiply by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US" b="0" i="0" dirty="0">
                    <a:solidFill>
                      <a:schemeClr val="tx1"/>
                    </a:solidFill>
                    <a:effectLst/>
                    <a:latin typeface="KaTeX_Main"/>
                  </a:rPr>
                  <a:t>, then divide by 180</a:t>
                </a:r>
                <a:br>
                  <a:rPr lang="el-GR" b="0" i="0" dirty="0">
                    <a:solidFill>
                      <a:srgbClr val="ECECF1"/>
                    </a:solidFill>
                    <a:effectLst/>
                    <a:latin typeface="KaTeX_Main"/>
                  </a:rPr>
                </a:br>
                <a:endParaRPr lang="en-US" i="1" dirty="0"/>
              </a:p>
              <a:p>
                <a:endParaRPr lang="en-US" i="1" dirty="0"/>
              </a:p>
              <a:p>
                <a:pPr marL="0" indent="0">
                  <a:buNone/>
                </a:pPr>
                <a:endParaRPr lang="en-US" b="1" i="1" dirty="0"/>
              </a:p>
              <a:p>
                <a:pPr marL="0" indent="0">
                  <a:buNone/>
                </a:pPr>
                <a:endParaRPr lang="en-US" b="1" i="1" dirty="0"/>
              </a:p>
              <a:p>
                <a:pPr marL="0" indent="0">
                  <a:buNone/>
                </a:pPr>
                <a:endParaRPr lang="en-US" b="1" i="1" dirty="0"/>
              </a:p>
              <a:p>
                <a:pPr marL="0" indent="0">
                  <a:buNone/>
                </a:pPr>
                <a:endParaRPr lang="en-US" b="1" i="1" dirty="0"/>
              </a:p>
              <a:p>
                <a:pPr marL="0" indent="0">
                  <a:buNone/>
                </a:pPr>
                <a:endParaRPr lang="en-US" b="1" i="1" dirty="0"/>
              </a:p>
              <a:p>
                <a:pPr marL="0" indent="0">
                  <a:buNone/>
                </a:pPr>
                <a:endParaRPr lang="en-US" b="1" i="1" dirty="0"/>
              </a:p>
              <a:p>
                <a:pPr marL="0" indent="0">
                  <a:buNone/>
                </a:pPr>
                <a:endParaRPr lang="en-US" i="1" dirty="0"/>
              </a:p>
            </p:txBody>
          </p:sp>
        </mc:Choice>
        <mc:Fallback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865A6248-C115-4BFC-B76A-5151673E564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83C0B8DA-B5AD-47BE-BDBE-63CA165770E1}"/>
              </a:ext>
            </a:extLst>
          </p:cNvPr>
          <p:cNvSpPr/>
          <p:nvPr/>
        </p:nvSpPr>
        <p:spPr>
          <a:xfrm>
            <a:off x="0" y="0"/>
            <a:ext cx="3752850" cy="7905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Wave phase</a:t>
            </a:r>
          </a:p>
        </p:txBody>
      </p:sp>
      <p:sp>
        <p:nvSpPr>
          <p:cNvPr id="3" name="AutoShape 2" descr="Generated by DALL·E">
            <a:extLst>
              <a:ext uri="{FF2B5EF4-FFF2-40B4-BE49-F238E27FC236}">
                <a16:creationId xmlns:a16="http://schemas.microsoft.com/office/drawing/2014/main" id="{7F805919-490C-AFFE-3CF1-784672EB5A7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8D848A2-1B78-DE4A-6479-F783AAF9D4C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9200" r="11000"/>
          <a:stretch/>
        </p:blipFill>
        <p:spPr>
          <a:xfrm>
            <a:off x="6876289" y="2822869"/>
            <a:ext cx="5315712" cy="310860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297929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0F75955-87F4-42D1-9F4D-1B771845B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/>
          <a:p>
            <a:r>
              <a:rPr lang="en-US" sz="4000" b="1" dirty="0">
                <a:solidFill>
                  <a:schemeClr val="accent2"/>
                </a:solidFill>
                <a:latin typeface="+mn-lt"/>
              </a:rPr>
              <a:t>Wavefronts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5A6248-C115-4BFC-B76A-5151673E5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are described as lines that represent points in the same phase on a wave and are often used to illustrate how waves propagate through space</a:t>
            </a:r>
            <a:br>
              <a:rPr lang="el-GR" b="0" i="0" dirty="0">
                <a:solidFill>
                  <a:srgbClr val="ECECF1"/>
                </a:solidFill>
                <a:effectLst/>
                <a:latin typeface="KaTeX_Main"/>
              </a:rPr>
            </a:br>
            <a:endParaRPr lang="en-US" i="1" dirty="0"/>
          </a:p>
          <a:p>
            <a:endParaRPr lang="en-US" i="1" dirty="0"/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endParaRPr lang="en-US" i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C0B8DA-B5AD-47BE-BDBE-63CA165770E1}"/>
              </a:ext>
            </a:extLst>
          </p:cNvPr>
          <p:cNvSpPr/>
          <p:nvPr/>
        </p:nvSpPr>
        <p:spPr>
          <a:xfrm>
            <a:off x="0" y="0"/>
            <a:ext cx="3752850" cy="7905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Wavefronts</a:t>
            </a:r>
          </a:p>
        </p:txBody>
      </p:sp>
      <p:sp>
        <p:nvSpPr>
          <p:cNvPr id="3" name="AutoShape 2" descr="Generated by DALL·E">
            <a:extLst>
              <a:ext uri="{FF2B5EF4-FFF2-40B4-BE49-F238E27FC236}">
                <a16:creationId xmlns:a16="http://schemas.microsoft.com/office/drawing/2014/main" id="{7F805919-490C-AFFE-3CF1-784672EB5A7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0EF9485-5658-9BE3-E493-00D623DCB3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1200" y="4025459"/>
            <a:ext cx="6163056" cy="2467416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1B5369FC-7BE8-73CF-DA23-60853098DFEE}"/>
              </a:ext>
            </a:extLst>
          </p:cNvPr>
          <p:cNvSpPr/>
          <p:nvPr/>
        </p:nvSpPr>
        <p:spPr>
          <a:xfrm>
            <a:off x="10131552" y="6241036"/>
            <a:ext cx="1804416" cy="2518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A0DBF8D-462D-3AE8-E9BF-EF68FEFDDA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3740436"/>
            <a:ext cx="3025712" cy="3037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508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0F75955-87F4-42D1-9F4D-1B771845B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/>
          <a:p>
            <a:r>
              <a:rPr lang="en-US" sz="4000" b="1" dirty="0">
                <a:solidFill>
                  <a:schemeClr val="accent2"/>
                </a:solidFill>
                <a:latin typeface="+mn-lt"/>
              </a:rPr>
              <a:t>Wave superposition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5A6248-C115-4BFC-B76A-5151673E5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When two waves meet, their vectors are summed</a:t>
            </a:r>
          </a:p>
          <a:p>
            <a:endParaRPr lang="en-US" i="1" dirty="0"/>
          </a:p>
          <a:p>
            <a:pPr lvl="1"/>
            <a:r>
              <a:rPr lang="en-US" i="1" dirty="0"/>
              <a:t>Waves can interact constructively, with a larger sum wave</a:t>
            </a:r>
          </a:p>
          <a:p>
            <a:pPr marL="457200" lvl="1" indent="0">
              <a:buNone/>
            </a:pPr>
            <a:r>
              <a:rPr lang="en-US" i="1" dirty="0"/>
              <a:t>    The waves are said to be in-phase</a:t>
            </a:r>
          </a:p>
          <a:p>
            <a:pPr marL="457200" lvl="1" indent="0">
              <a:buNone/>
            </a:pPr>
            <a:endParaRPr lang="en-US" i="1" dirty="0"/>
          </a:p>
          <a:p>
            <a:pPr lvl="1"/>
            <a:r>
              <a:rPr lang="en-US" i="1" dirty="0"/>
              <a:t> Waves can interact destructively, with a lower/cancelled sum wave</a:t>
            </a:r>
          </a:p>
          <a:p>
            <a:pPr marL="457200" lvl="1" indent="0">
              <a:buNone/>
            </a:pPr>
            <a:r>
              <a:rPr lang="en-US" i="1" dirty="0"/>
              <a:t>   The waves are said to be in anti-phase (180 degrees or </a:t>
            </a:r>
            <a:r>
              <a:rPr lang="el-GR" i="1" dirty="0"/>
              <a:t>π</a:t>
            </a:r>
            <a:r>
              <a:rPr lang="en-US" i="1" dirty="0"/>
              <a:t>) apart</a:t>
            </a:r>
          </a:p>
          <a:p>
            <a:pPr lvl="1"/>
            <a:br>
              <a:rPr lang="el-GR" b="0" i="0" dirty="0">
                <a:solidFill>
                  <a:srgbClr val="ECECF1"/>
                </a:solidFill>
                <a:effectLst/>
                <a:latin typeface="KaTeX_Main"/>
              </a:rPr>
            </a:br>
            <a:endParaRPr lang="en-US" i="1" dirty="0"/>
          </a:p>
          <a:p>
            <a:endParaRPr lang="en-US" i="1" dirty="0"/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endParaRPr lang="en-US" i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C0B8DA-B5AD-47BE-BDBE-63CA165770E1}"/>
              </a:ext>
            </a:extLst>
          </p:cNvPr>
          <p:cNvSpPr/>
          <p:nvPr/>
        </p:nvSpPr>
        <p:spPr>
          <a:xfrm>
            <a:off x="0" y="0"/>
            <a:ext cx="3752850" cy="7905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Wavefronts</a:t>
            </a:r>
          </a:p>
        </p:txBody>
      </p:sp>
      <p:sp>
        <p:nvSpPr>
          <p:cNvPr id="3" name="AutoShape 2" descr="Generated by DALL·E">
            <a:extLst>
              <a:ext uri="{FF2B5EF4-FFF2-40B4-BE49-F238E27FC236}">
                <a16:creationId xmlns:a16="http://schemas.microsoft.com/office/drawing/2014/main" id="{7F805919-490C-AFFE-3CF1-784672EB5A7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B5369FC-7BE8-73CF-DA23-60853098DFEE}"/>
              </a:ext>
            </a:extLst>
          </p:cNvPr>
          <p:cNvSpPr/>
          <p:nvPr/>
        </p:nvSpPr>
        <p:spPr>
          <a:xfrm>
            <a:off x="10131552" y="6241036"/>
            <a:ext cx="1804416" cy="2518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557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1641</TotalTime>
  <Words>649</Words>
  <Application>Microsoft Office PowerPoint</Application>
  <PresentationFormat>Widescreen</PresentationFormat>
  <Paragraphs>163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KaTeX_Main</vt:lpstr>
      <vt:lpstr>Söhne</vt:lpstr>
      <vt:lpstr>Office Theme</vt:lpstr>
      <vt:lpstr>phase</vt:lpstr>
      <vt:lpstr>phase</vt:lpstr>
      <vt:lpstr>phase</vt:lpstr>
      <vt:lpstr>phase</vt:lpstr>
      <vt:lpstr>phase</vt:lpstr>
      <vt:lpstr>Wavefronts</vt:lpstr>
      <vt:lpstr>Wave superposition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Ahmed Ibrahim</dc:creator>
  <cp:lastModifiedBy>Ahmed</cp:lastModifiedBy>
  <cp:revision>452</cp:revision>
  <dcterms:created xsi:type="dcterms:W3CDTF">2023-10-15T07:45:20Z</dcterms:created>
  <dcterms:modified xsi:type="dcterms:W3CDTF">2023-11-25T21:57:34Z</dcterms:modified>
</cp:coreProperties>
</file>